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8" r:id="rId5"/>
    <p:sldId id="291" r:id="rId6"/>
    <p:sldId id="293" r:id="rId7"/>
    <p:sldId id="294" r:id="rId8"/>
    <p:sldId id="298" r:id="rId9"/>
    <p:sldId id="299" r:id="rId10"/>
    <p:sldId id="296" r:id="rId11"/>
    <p:sldId id="297" r:id="rId12"/>
    <p:sldId id="295" r:id="rId13"/>
    <p:sldId id="300" r:id="rId14"/>
    <p:sldId id="3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B79"/>
    <a:srgbClr val="1C448F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2C817-FFCF-544F-93CB-9EE7C80DF65E}" v="19" dt="2022-01-05T16:50:28.935"/>
    <p1510:client id="{95A37640-FF59-8A6B-1773-52183677311E}" v="352" dt="2022-01-05T16:07:03.195"/>
    <p1510:client id="{98E8BAF2-F68D-AF9B-169A-95C645879C9E}" v="55" dt="2022-01-06T10:16:28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5DC4E-F498-407F-8133-D7156D97D293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FEB5-6832-4C96-80B4-B0A34A81C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22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9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0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9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336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0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9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99B2D-9ADD-E044-8722-B2978F3679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44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FD9A0C-0EDA-B845-BDFE-80A0D4EDE7C3}"/>
              </a:ext>
            </a:extLst>
          </p:cNvPr>
          <p:cNvSpPr/>
          <p:nvPr userDrawn="1"/>
        </p:nvSpPr>
        <p:spPr>
          <a:xfrm>
            <a:off x="0" y="0"/>
            <a:ext cx="12192000" cy="6306532"/>
          </a:xfrm>
          <a:prstGeom prst="rect">
            <a:avLst/>
          </a:prstGeom>
          <a:solidFill>
            <a:srgbClr val="1C4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D121DB-CB27-7E42-A6A4-DA9BD9CD7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219514"/>
            <a:ext cx="11506199" cy="5628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F5CE085-25F9-2F4B-85BF-2B217F84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854199"/>
            <a:ext cx="8586215" cy="189484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82C3C952-35AF-D845-BC97-7270C4E0F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941064"/>
            <a:ext cx="7434071" cy="170078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57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EE3F5BE-F37E-DE49-B16B-B17DE1A1C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7FF695-D3D2-1D47-AFD3-49CFA0E67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00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7EF51-F2B2-A548-9E66-DC0D37789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3509"/>
            <a:ext cx="10515600" cy="508345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F1A1AC6-BB33-EA49-B2E5-E37AF6BB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742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2DF54AD-C846-5A47-A02B-AB7B115FB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99241"/>
            <a:ext cx="2628900" cy="51777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812832-4638-0045-8E5F-A8BD216CA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9241"/>
            <a:ext cx="7734300" cy="51777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12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8DA340-81E8-7B45-88C3-766B9216D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4985"/>
            <a:ext cx="10975086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8A58EE1A-7670-6043-BDCF-5F09BACF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88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8A58EE1A-7670-6043-BDCF-5F09BACF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2CA7DDB-2E5C-D241-BE0E-D7680B99A4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028484"/>
            <a:ext cx="3529693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D67D1FA-5A1F-4B41-A1E6-9682CF994D3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51346" y="1028484"/>
            <a:ext cx="3529693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A0A0060-7B92-404A-9C0E-729E36C2A8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33659" y="1001486"/>
            <a:ext cx="3529693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49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2B5F83-41F5-2A4C-81C3-3FECA623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18096"/>
            <a:ext cx="10947465" cy="354438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A26261-FD79-BB40-832F-DF69EC6C0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589463"/>
            <a:ext cx="1094746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E044B00C-F8B3-DE4F-8648-A1FA954072A0}"/>
              </a:ext>
            </a:extLst>
          </p:cNvPr>
          <p:cNvSpPr txBox="1">
            <a:spLocks/>
          </p:cNvSpPr>
          <p:nvPr userDrawn="1"/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Seravek" panose="020B05030400000200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56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813675-7C3B-B348-A0D2-B4F1183A9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5391150" cy="50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C15A44-BB5E-BA41-B68F-19154A0A0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0070"/>
            <a:ext cx="5391150" cy="50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48579B62-7B65-4F49-8559-736959FD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81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73C916-A855-4A44-887C-4B0B0302B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46375"/>
            <a:ext cx="5368925" cy="100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8223D2-26D8-6247-95D8-FF1E582F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046656"/>
            <a:ext cx="5368925" cy="4143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66A6E1-419B-034D-BEDC-345C08584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46375"/>
            <a:ext cx="5391150" cy="100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CE007A6-4312-A049-8BC1-5A30E374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046656"/>
            <a:ext cx="5391150" cy="4143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="" xmlns:a16="http://schemas.microsoft.com/office/drawing/2014/main" id="{EF598C81-CC5B-8649-A495-CFCB68C9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962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D9DFAB48-C97F-344F-9993-57AB36BA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17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76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E8E1CA-FE1F-3543-8521-B55B5F57C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38664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7BD680-2351-544D-9BBD-29B969549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170" y="987425"/>
            <a:ext cx="4149856" cy="4881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FDCAA7-6F25-F74D-94BA-725FAAE30EF3}"/>
              </a:ext>
            </a:extLst>
          </p:cNvPr>
          <p:cNvSpPr/>
          <p:nvPr userDrawn="1"/>
        </p:nvSpPr>
        <p:spPr>
          <a:xfrm>
            <a:off x="0" y="2"/>
            <a:ext cx="12192000" cy="875211"/>
          </a:xfrm>
          <a:prstGeom prst="rect">
            <a:avLst/>
          </a:prstGeom>
          <a:solidFill>
            <a:srgbClr val="1C4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683632DA-580B-1842-9BC8-B0ED9D5F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8945008" cy="62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50EC94C3-86D7-6A4E-981B-72592116D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54035"/>
            <a:ext cx="7886700" cy="4598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8C98DC-4074-D641-9E13-EA3B3C855A1F}"/>
              </a:ext>
            </a:extLst>
          </p:cNvPr>
          <p:cNvGrpSpPr/>
          <p:nvPr userDrawn="1"/>
        </p:nvGrpSpPr>
        <p:grpSpPr>
          <a:xfrm>
            <a:off x="6839706" y="6351963"/>
            <a:ext cx="5260156" cy="446276"/>
            <a:chOff x="3440216" y="6304546"/>
            <a:chExt cx="5260156" cy="44627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B289C88-891F-A943-BB25-A3BAFE4F0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8068735" y="6321045"/>
              <a:ext cx="631637" cy="4203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D83E17D-27AE-9545-916C-A4282FB9AA7F}"/>
                </a:ext>
              </a:extLst>
            </p:cNvPr>
            <p:cNvSpPr txBox="1"/>
            <p:nvPr userDrawn="1"/>
          </p:nvSpPr>
          <p:spPr>
            <a:xfrm>
              <a:off x="3440216" y="6304546"/>
              <a:ext cx="4628519" cy="4462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GB" sz="115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Union’s Horizon 2020 research and innovation programme under grant agreement No 824063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A12483F-AEB6-AD4E-921D-A2DF09BF8ECF}"/>
              </a:ext>
            </a:extLst>
          </p:cNvPr>
          <p:cNvGrpSpPr/>
          <p:nvPr userDrawn="1"/>
        </p:nvGrpSpPr>
        <p:grpSpPr>
          <a:xfrm>
            <a:off x="195835" y="6393018"/>
            <a:ext cx="1641072" cy="369332"/>
            <a:chOff x="3665009" y="6019128"/>
            <a:chExt cx="1641072" cy="369332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367B795-DCBF-A646-A096-0D626325B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3665009" y="6094182"/>
              <a:ext cx="364806" cy="273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11D0115-C87F-254A-AB7C-E4DDF46A4D70}"/>
                </a:ext>
              </a:extLst>
            </p:cNvPr>
            <p:cNvSpPr txBox="1"/>
            <p:nvPr userDrawn="1"/>
          </p:nvSpPr>
          <p:spPr>
            <a:xfrm>
              <a:off x="3968855" y="6019128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>
                  <a:solidFill>
                    <a:srgbClr val="03B5EF"/>
                  </a:solidFill>
                </a:rPr>
                <a:t>@RI_VIS_eu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5DFCF36-B33E-844D-9C4C-9753E405ACF9}"/>
              </a:ext>
            </a:extLst>
          </p:cNvPr>
          <p:cNvGrpSpPr/>
          <p:nvPr userDrawn="1"/>
        </p:nvGrpSpPr>
        <p:grpSpPr>
          <a:xfrm>
            <a:off x="2035981" y="6393018"/>
            <a:ext cx="1182804" cy="369332"/>
            <a:chOff x="244887" y="5976056"/>
            <a:chExt cx="1182804" cy="369332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EA6D081-1147-1246-A729-A1B470EFFE02}"/>
                </a:ext>
              </a:extLst>
            </p:cNvPr>
            <p:cNvSpPr txBox="1"/>
            <p:nvPr userDrawn="1"/>
          </p:nvSpPr>
          <p:spPr>
            <a:xfrm>
              <a:off x="499680" y="5976056"/>
              <a:ext cx="92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>
                  <a:solidFill>
                    <a:srgbClr val="1C448F"/>
                  </a:solidFill>
                </a:rPr>
                <a:t>ri-vis.eu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C4A9AB2-0842-7F4B-859E-78FDCB60A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44887" y="6052276"/>
              <a:ext cx="266700" cy="2794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0ECB371-E0A3-F843-97CC-0CFD000DFDA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222774" y="0"/>
            <a:ext cx="1969226" cy="8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7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Seravek" panose="020B0503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C448F"/>
        </a:buClr>
        <a:buFont typeface="System Font"/>
        <a:buChar char="⚬"/>
        <a:defRPr sz="2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24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20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1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448F"/>
        </a:buClr>
        <a:buFont typeface="System Font"/>
        <a:buChar char="⚬"/>
        <a:defRPr sz="1800" kern="1200">
          <a:solidFill>
            <a:schemeClr val="tx1"/>
          </a:solidFill>
          <a:latin typeface="Seravek" panose="020B0503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emf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35400-3A7B-9445-8DE4-BA093FE6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854199"/>
            <a:ext cx="9485721" cy="18948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White papers on bi-regional cooperation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D753CB-D04D-3E40-A903-CF4609BB4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RI-VIS Final Meeting</a:t>
            </a:r>
          </a:p>
          <a:p>
            <a:r>
              <a:rPr lang="en-US" dirty="0">
                <a:latin typeface="+mn-lt"/>
              </a:rPr>
              <a:t>17th January 2022</a:t>
            </a:r>
            <a:r>
              <a:rPr lang="en-GB" dirty="0">
                <a:latin typeface="+mn-lt"/>
              </a:rPr>
              <a:t> 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Golbahar Pahlavan (ECRIN)</a:t>
            </a:r>
          </a:p>
          <a:p>
            <a:r>
              <a:rPr lang="en-US" dirty="0" smtClean="0">
                <a:latin typeface="+mn-lt"/>
              </a:rPr>
              <a:t>Sven Fahrner (</a:t>
            </a:r>
            <a:r>
              <a:rPr lang="en-US" dirty="0" err="1" smtClean="0">
                <a:latin typeface="+mn-lt"/>
              </a:rPr>
              <a:t>Forschungszentrum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Jülich</a:t>
            </a:r>
            <a:r>
              <a:rPr lang="en-US" dirty="0" smtClean="0">
                <a:latin typeface="+mn-lt"/>
              </a:rPr>
              <a:t> / EMPHASIS)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7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179" y="1412671"/>
            <a:ext cx="4857750" cy="4159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Recommendations used by a wide range of stakeholders;</a:t>
            </a: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Sustainable provision beyond RI-VIS enabled;</a:t>
            </a: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Snapshot 2021, but the world changes and updates may be needed. </a:t>
            </a:r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RI-VIS white papers: Summary</a:t>
            </a:r>
            <a:endParaRPr lang="en-GB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0212" t="17368" r="20797" b="17720"/>
          <a:stretch/>
        </p:blipFill>
        <p:spPr>
          <a:xfrm>
            <a:off x="418739" y="1311445"/>
            <a:ext cx="6472991" cy="44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35400-3A7B-9445-8DE4-BA093FE61F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 smtClean="0">
                <a:latin typeface="Seravek"/>
              </a:rPr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5FCFDE5-EA71-4307-B163-199B9A05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Where to find RI-VIS products online?</a:t>
            </a:r>
            <a:endParaRPr lang="en-GB" dirty="0"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16539" t="14281" r="57499" b="56588"/>
          <a:stretch/>
        </p:blipFill>
        <p:spPr>
          <a:xfrm>
            <a:off x="6025662" y="996462"/>
            <a:ext cx="5416064" cy="25439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5577" t="21402" r="57115" b="49104"/>
          <a:stretch/>
        </p:blipFill>
        <p:spPr>
          <a:xfrm>
            <a:off x="5859534" y="3657602"/>
            <a:ext cx="5652528" cy="2555629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C4EFBE27-D4D0-F54B-9606-E7F06058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3" y="1034090"/>
            <a:ext cx="6629400" cy="538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 smtClean="0">
                <a:latin typeface="+mn-lt"/>
                <a:ea typeface="Segoe UI Symbol" panose="020B0502040204020203" pitchFamily="34" charset="0"/>
              </a:rPr>
              <a:t>RI-VIS homepage: </a:t>
            </a:r>
            <a:r>
              <a:rPr lang="en-US" sz="2400" b="1" dirty="0" smtClean="0">
                <a:latin typeface="+mn-lt"/>
                <a:ea typeface="Segoe UI Symbol" panose="020B0502040204020203" pitchFamily="34" charset="0"/>
              </a:rPr>
              <a:t>www.ri-vis.eu</a:t>
            </a:r>
            <a:endParaRPr lang="en-US" sz="2400" b="1" dirty="0">
              <a:latin typeface="+mn-lt"/>
              <a:ea typeface="Segoe UI Symbol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lang="en-US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15577" t="14511" r="61635" b="24848"/>
          <a:stretch/>
        </p:blipFill>
        <p:spPr>
          <a:xfrm>
            <a:off x="792773" y="1595924"/>
            <a:ext cx="4201258" cy="46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179" y="1412671"/>
            <a:ext cx="4857750" cy="4159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Recommendations on bi-regional  cooperation of research infrastructures targeting: </a:t>
            </a:r>
            <a:endParaRPr lang="en-GB" sz="2400" dirty="0"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AutoNum type="alphaLcParenR"/>
            </a:pPr>
            <a:r>
              <a:rPr lang="en-GB" dirty="0">
                <a:latin typeface="+mn-lt"/>
              </a:rPr>
              <a:t>Policy </a:t>
            </a:r>
            <a:r>
              <a:rPr lang="en-GB" dirty="0" smtClean="0">
                <a:latin typeface="+mn-lt"/>
              </a:rPr>
              <a:t>makers, and</a:t>
            </a:r>
            <a:endParaRPr lang="en-GB" dirty="0"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AutoNum type="alphaLcParenR"/>
            </a:pPr>
            <a:r>
              <a:rPr lang="en-GB" dirty="0" smtClean="0">
                <a:latin typeface="+mn-lt"/>
              </a:rPr>
              <a:t>Research </a:t>
            </a:r>
            <a:r>
              <a:rPr lang="en-GB" dirty="0">
                <a:latin typeface="+mn-lt"/>
              </a:rPr>
              <a:t>Infrastructure </a:t>
            </a:r>
            <a:r>
              <a:rPr lang="en-GB" dirty="0" smtClean="0">
                <a:latin typeface="+mn-lt"/>
              </a:rPr>
              <a:t>representatives.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Building on practitioners' competences and experiences</a:t>
            </a:r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RI-VIS white papers: Overview</a:t>
            </a:r>
            <a:endParaRPr lang="en-GB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0212" t="17368" r="20797" b="17720"/>
          <a:stretch/>
        </p:blipFill>
        <p:spPr>
          <a:xfrm>
            <a:off x="418739" y="1311445"/>
            <a:ext cx="6472991" cy="44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6525"/>
            <a:ext cx="9547738" cy="62780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+mn-lt"/>
              </a:rPr>
              <a:t>RI-VIS white papers: content 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(example Latin America – Europe)</a:t>
            </a:r>
            <a:endParaRPr lang="en-GB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9925" t="17368" r="40630" b="17720"/>
          <a:stretch/>
        </p:blipFill>
        <p:spPr>
          <a:xfrm>
            <a:off x="393289" y="1095135"/>
            <a:ext cx="2418735" cy="504661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561" y="1249179"/>
            <a:ext cx="4857750" cy="47385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Executive Summary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What is a research infrastructure?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Societal impact of research infrastructures?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Scientific collaboration across borders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Latin American – Europe RI collaboration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Examples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Recommendations and best practices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Challenges and bottlenecks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Advice for policy makers and funders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Future opportunities and areas of growth</a:t>
            </a:r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 txBox="1">
            <a:spLocks/>
          </p:cNvSpPr>
          <p:nvPr/>
        </p:nvSpPr>
        <p:spPr>
          <a:xfrm>
            <a:off x="7280181" y="1259011"/>
            <a:ext cx="4857750" cy="47385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448F"/>
              </a:buClr>
              <a:buFont typeface="System Font"/>
              <a:buChar char="⚬"/>
              <a:defRPr sz="2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4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20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448F"/>
              </a:buClr>
              <a:buFont typeface="System Font"/>
              <a:buChar char="⚬"/>
              <a:defRPr sz="1800" kern="1200">
                <a:solidFill>
                  <a:schemeClr val="tx1"/>
                </a:solidFill>
                <a:latin typeface="Seravek" panose="020B0503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Conclusions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Global challenges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Framework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Outreach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Access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Sustainability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Funding</a:t>
            </a:r>
          </a:p>
          <a:p>
            <a:pPr lvl="1">
              <a:lnSpc>
                <a:spcPct val="100000"/>
              </a:lnSpc>
            </a:pPr>
            <a:r>
              <a:rPr lang="en-GB" sz="1400" dirty="0" smtClean="0">
                <a:latin typeface="+mn-lt"/>
              </a:rPr>
              <a:t>Co-creation based on needs</a:t>
            </a:r>
          </a:p>
          <a:p>
            <a:pPr lvl="1">
              <a:lnSpc>
                <a:spcPct val="100000"/>
              </a:lnSpc>
            </a:pPr>
            <a:endParaRPr lang="en-GB" sz="1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Table 1: Examples of RIs in Europe and Latin America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Appendix A: List of experts interviewed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latin typeface="+mn-lt"/>
              </a:rPr>
              <a:t>Appendix B: Further reading</a:t>
            </a:r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13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6525"/>
            <a:ext cx="9547738" cy="62780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RI-VIS white papers: </a:t>
            </a:r>
            <a:r>
              <a:rPr lang="en-GB" dirty="0" smtClean="0">
                <a:latin typeface="+mn-lt"/>
              </a:rPr>
              <a:t>key recommendations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(example </a:t>
            </a:r>
            <a:r>
              <a:rPr lang="en-GB" dirty="0">
                <a:latin typeface="+mn-lt"/>
              </a:rPr>
              <a:t>Latin America – Europe)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9925" t="17368" r="40630" b="17720"/>
          <a:stretch/>
        </p:blipFill>
        <p:spPr>
          <a:xfrm>
            <a:off x="245805" y="1095135"/>
            <a:ext cx="2418735" cy="504661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881" y="1154268"/>
            <a:ext cx="9429137" cy="51319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latin typeface="+mn-lt"/>
              </a:rPr>
              <a:t>For RI representatives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</a:rPr>
              <a:t>RATIONALE/GLOBAL CHALLENGES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First </a:t>
            </a:r>
            <a:r>
              <a:rPr lang="en-US" sz="1500" dirty="0">
                <a:latin typeface="+mn-lt"/>
              </a:rPr>
              <a:t>and foremost, </a:t>
            </a:r>
            <a:r>
              <a:rPr lang="en-US" sz="1500" u="sng" dirty="0">
                <a:latin typeface="+mn-lt"/>
              </a:rPr>
              <a:t>scientific priorities </a:t>
            </a:r>
            <a:r>
              <a:rPr lang="en-US" sz="1500" dirty="0">
                <a:latin typeface="+mn-lt"/>
              </a:rPr>
              <a:t>must align between the two parties for </a:t>
            </a:r>
            <a:r>
              <a:rPr lang="en-US" sz="1500" dirty="0" smtClean="0">
                <a:latin typeface="+mn-lt"/>
              </a:rPr>
              <a:t>a collaboration </a:t>
            </a:r>
            <a:r>
              <a:rPr lang="en-US" sz="1500" dirty="0">
                <a:latin typeface="+mn-lt"/>
              </a:rPr>
              <a:t>to be successful.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Getting </a:t>
            </a:r>
            <a:r>
              <a:rPr lang="en-US" sz="1500" u="sng" dirty="0">
                <a:latin typeface="+mn-lt"/>
              </a:rPr>
              <a:t>involved with initiatives that promote bi-regional collaboration</a:t>
            </a:r>
            <a:r>
              <a:rPr lang="en-US" sz="1500" dirty="0">
                <a:latin typeface="+mn-lt"/>
              </a:rPr>
              <a:t>, such as </a:t>
            </a:r>
            <a:r>
              <a:rPr lang="en-US" sz="1500" dirty="0" smtClean="0">
                <a:latin typeface="+mn-lt"/>
              </a:rPr>
              <a:t>EU-LAC </a:t>
            </a:r>
            <a:r>
              <a:rPr lang="en-US" sz="1500" dirty="0" err="1" smtClean="0">
                <a:latin typeface="+mn-lt"/>
              </a:rPr>
              <a:t>ResInfra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>
                <a:latin typeface="+mn-lt"/>
              </a:rPr>
              <a:t>(EU-LAC </a:t>
            </a:r>
            <a:r>
              <a:rPr lang="en-US" sz="1500" dirty="0" err="1">
                <a:latin typeface="+mn-lt"/>
              </a:rPr>
              <a:t>ResInfra</a:t>
            </a:r>
            <a:r>
              <a:rPr lang="en-US" sz="1500" dirty="0">
                <a:latin typeface="+mn-lt"/>
              </a:rPr>
              <a:t>, 2019) or EULAC-</a:t>
            </a:r>
            <a:r>
              <a:rPr lang="en-US" sz="1500" dirty="0" err="1">
                <a:latin typeface="+mn-lt"/>
              </a:rPr>
              <a:t>PerMed</a:t>
            </a:r>
            <a:r>
              <a:rPr lang="en-US" sz="1500" dirty="0">
                <a:latin typeface="+mn-lt"/>
              </a:rPr>
              <a:t> (EULAC </a:t>
            </a:r>
            <a:r>
              <a:rPr lang="en-US" sz="1500" dirty="0" err="1">
                <a:latin typeface="+mn-lt"/>
              </a:rPr>
              <a:t>PerMed</a:t>
            </a:r>
            <a:r>
              <a:rPr lang="en-US" sz="1500" dirty="0">
                <a:latin typeface="+mn-lt"/>
              </a:rPr>
              <a:t>, 2019), have </a:t>
            </a:r>
            <a:r>
              <a:rPr lang="en-US" sz="1500" dirty="0" smtClean="0">
                <a:latin typeface="+mn-lt"/>
              </a:rPr>
              <a:t>proven effective </a:t>
            </a:r>
            <a:r>
              <a:rPr lang="en-US" sz="1500" dirty="0">
                <a:latin typeface="+mn-lt"/>
              </a:rPr>
              <a:t>as a means to connect RIs.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Build </a:t>
            </a:r>
            <a:r>
              <a:rPr lang="en-US" sz="1500" dirty="0">
                <a:latin typeface="+mn-lt"/>
              </a:rPr>
              <a:t>trust and relationships incrementally, as having a few initial connections usually </a:t>
            </a:r>
            <a:r>
              <a:rPr lang="en-US" sz="1500" dirty="0" smtClean="0">
                <a:latin typeface="+mn-lt"/>
              </a:rPr>
              <a:t>opens the </a:t>
            </a:r>
            <a:r>
              <a:rPr lang="en-US" sz="1500" dirty="0">
                <a:latin typeface="+mn-lt"/>
              </a:rPr>
              <a:t>door to many more</a:t>
            </a:r>
            <a:r>
              <a:rPr lang="en-US" sz="1500" dirty="0" smtClean="0">
                <a:latin typeface="+mn-l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</a:rPr>
              <a:t>FRAMEWORK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Take </a:t>
            </a:r>
            <a:r>
              <a:rPr lang="en-US" sz="1500" dirty="0">
                <a:latin typeface="+mn-lt"/>
              </a:rPr>
              <a:t>into account that </a:t>
            </a:r>
            <a:r>
              <a:rPr lang="en-US" sz="1500" u="sng" dirty="0">
                <a:latin typeface="+mn-lt"/>
              </a:rPr>
              <a:t>legal, ethical and funding frameworks may differ </a:t>
            </a:r>
            <a:r>
              <a:rPr lang="en-US" sz="1500" dirty="0">
                <a:latin typeface="+mn-lt"/>
              </a:rPr>
              <a:t>significantly in the other region.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</a:rPr>
              <a:t>OUTREACH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European </a:t>
            </a:r>
            <a:r>
              <a:rPr lang="en-US" sz="1500" u="sng" dirty="0">
                <a:latin typeface="+mn-lt"/>
              </a:rPr>
              <a:t>RIs should place more emphasis on outreach activities in Latin America </a:t>
            </a:r>
            <a:r>
              <a:rPr lang="en-US" sz="1500" dirty="0">
                <a:latin typeface="+mn-lt"/>
              </a:rPr>
              <a:t>and make it clear that they want to collaborate.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Understand </a:t>
            </a:r>
            <a:r>
              <a:rPr lang="en-US" sz="1500" dirty="0">
                <a:latin typeface="+mn-lt"/>
              </a:rPr>
              <a:t>that </a:t>
            </a:r>
            <a:r>
              <a:rPr lang="en-US" sz="1500" u="sng" dirty="0">
                <a:latin typeface="+mn-lt"/>
              </a:rPr>
              <a:t>Latin American researchers are not as familiar with the concept of open-access RIs in the European sense</a:t>
            </a:r>
            <a:r>
              <a:rPr lang="en-US" sz="1500" dirty="0">
                <a:latin typeface="+mn-lt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</a:rPr>
              <a:t>ACCESS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Think </a:t>
            </a:r>
            <a:r>
              <a:rPr lang="en-US" sz="1500" dirty="0">
                <a:latin typeface="+mn-lt"/>
              </a:rPr>
              <a:t>about ways to </a:t>
            </a:r>
            <a:r>
              <a:rPr lang="en-US" sz="1500" u="sng" dirty="0">
                <a:latin typeface="+mn-lt"/>
              </a:rPr>
              <a:t>collaborate virtually</a:t>
            </a:r>
            <a:r>
              <a:rPr lang="en-US" sz="1500" dirty="0">
                <a:latin typeface="+mn-lt"/>
              </a:rPr>
              <a:t>, such as making RI tools available through remote access.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</a:rPr>
              <a:t>SUSTAINABILITY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Look </a:t>
            </a:r>
            <a:r>
              <a:rPr lang="en-US" sz="1500" dirty="0">
                <a:latin typeface="+mn-lt"/>
              </a:rPr>
              <a:t>into </a:t>
            </a:r>
            <a:r>
              <a:rPr lang="en-US" sz="1500" u="sng" dirty="0">
                <a:latin typeface="+mn-lt"/>
              </a:rPr>
              <a:t>signing official agreements that place a priority on long-term, sustainable collaboration </a:t>
            </a:r>
            <a:r>
              <a:rPr lang="en-US" sz="1500" dirty="0">
                <a:latin typeface="+mn-lt"/>
              </a:rPr>
              <a:t>with partners from the other region instead of only working together on informal, one-off projects.</a:t>
            </a:r>
            <a:endParaRPr lang="en-GB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7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6525"/>
            <a:ext cx="9547738" cy="62780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RI-VIS white papers: </a:t>
            </a:r>
            <a:r>
              <a:rPr lang="en-GB" dirty="0" smtClean="0">
                <a:latin typeface="+mn-lt"/>
              </a:rPr>
              <a:t>key recommendations 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(example </a:t>
            </a:r>
            <a:r>
              <a:rPr lang="en-GB" dirty="0">
                <a:latin typeface="+mn-lt"/>
              </a:rPr>
              <a:t>Latin America – Europe)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9925" t="17368" r="40630" b="17720"/>
          <a:stretch/>
        </p:blipFill>
        <p:spPr>
          <a:xfrm>
            <a:off x="245805" y="1095135"/>
            <a:ext cx="2418735" cy="504661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881" y="1154268"/>
            <a:ext cx="9429137" cy="51319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latin typeface="+mn-lt"/>
              </a:rPr>
              <a:t>For policy makers and funders</a:t>
            </a:r>
            <a:endParaRPr lang="en-GB" sz="2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latin typeface="+mn-lt"/>
              </a:rPr>
              <a:t>FUNDING</a:t>
            </a:r>
            <a:endParaRPr lang="en-US" sz="22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The </a:t>
            </a:r>
            <a:r>
              <a:rPr lang="en-US" sz="1500" dirty="0">
                <a:latin typeface="+mn-lt"/>
              </a:rPr>
              <a:t>concept and </a:t>
            </a:r>
            <a:r>
              <a:rPr lang="en-US" sz="1500" u="sng" dirty="0">
                <a:latin typeface="+mn-lt"/>
              </a:rPr>
              <a:t>many benefits of research infrastructures (RIs) need to be clearly conveyed</a:t>
            </a:r>
            <a:r>
              <a:rPr lang="en-US" sz="1500" dirty="0">
                <a:latin typeface="+mn-lt"/>
              </a:rPr>
              <a:t> to policy makers and funders.</a:t>
            </a:r>
          </a:p>
          <a:p>
            <a:pPr lvl="1">
              <a:lnSpc>
                <a:spcPct val="100000"/>
              </a:lnSpc>
            </a:pPr>
            <a:r>
              <a:rPr lang="en-US" sz="1500" dirty="0" smtClean="0">
                <a:latin typeface="+mn-lt"/>
              </a:rPr>
              <a:t>The </a:t>
            </a:r>
            <a:r>
              <a:rPr lang="en-US" sz="1500" dirty="0">
                <a:latin typeface="+mn-lt"/>
              </a:rPr>
              <a:t>example of </a:t>
            </a:r>
            <a:r>
              <a:rPr lang="en-US" sz="1500" u="sng" dirty="0">
                <a:latin typeface="+mn-lt"/>
              </a:rPr>
              <a:t>prominent RIs may be leveraged as a success story </a:t>
            </a:r>
            <a:r>
              <a:rPr lang="en-US" sz="1500" dirty="0">
                <a:latin typeface="+mn-lt"/>
              </a:rPr>
              <a:t>to show policy makers and funders the advantages of RIs and RI collaboration across borders.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Core </a:t>
            </a:r>
            <a:r>
              <a:rPr lang="en-US" sz="1500" u="sng" dirty="0">
                <a:latin typeface="+mn-lt"/>
              </a:rPr>
              <a:t>funding to ensure intrinsic stability </a:t>
            </a:r>
            <a:r>
              <a:rPr lang="en-US" sz="1500" dirty="0">
                <a:latin typeface="+mn-lt"/>
              </a:rPr>
              <a:t>over a period of several years is key to take the next step of international RI partnerships.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Small </a:t>
            </a:r>
            <a:r>
              <a:rPr lang="en-US" sz="1500" u="sng" dirty="0">
                <a:latin typeface="+mn-lt"/>
              </a:rPr>
              <a:t>grants or funding opportunities for bilateral collaborative </a:t>
            </a:r>
            <a:r>
              <a:rPr lang="en-US" sz="1500" dirty="0">
                <a:latin typeface="+mn-lt"/>
              </a:rPr>
              <a:t>research projects, practical workshops or staff exchanges are necessary.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European </a:t>
            </a:r>
            <a:r>
              <a:rPr lang="en-US" sz="1500" u="sng" dirty="0">
                <a:latin typeface="+mn-lt"/>
              </a:rPr>
              <a:t>policy makers and funders could reach out to Latin American governmental organizations </a:t>
            </a:r>
            <a:r>
              <a:rPr lang="en-US" sz="1500" dirty="0">
                <a:latin typeface="+mn-lt"/>
              </a:rPr>
              <a:t>to establish RI collaborations.</a:t>
            </a:r>
          </a:p>
          <a:p>
            <a:pPr lvl="1">
              <a:lnSpc>
                <a:spcPct val="100000"/>
              </a:lnSpc>
            </a:pPr>
            <a:r>
              <a:rPr lang="en-US" sz="1500" u="sng" dirty="0" smtClean="0">
                <a:latin typeface="+mn-lt"/>
              </a:rPr>
              <a:t>Political </a:t>
            </a:r>
            <a:r>
              <a:rPr lang="en-US" sz="1500" u="sng" dirty="0">
                <a:latin typeface="+mn-lt"/>
              </a:rPr>
              <a:t>engagement in RI collaborations </a:t>
            </a:r>
            <a:r>
              <a:rPr lang="en-US" sz="1500" dirty="0">
                <a:latin typeface="+mn-lt"/>
              </a:rPr>
              <a:t>is important, and science ministers or heads of funding agencies should get involved for maximum impact</a:t>
            </a:r>
            <a:r>
              <a:rPr lang="en-US" sz="1600" dirty="0" smtClean="0">
                <a:latin typeface="+mn-lt"/>
              </a:rPr>
              <a:t>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+mn-lt"/>
              </a:rPr>
              <a:t>CO-CREATION BASED ON </a:t>
            </a:r>
            <a:r>
              <a:rPr lang="en-US" sz="2200" dirty="0" smtClean="0">
                <a:latin typeface="+mn-lt"/>
              </a:rPr>
              <a:t>NEEDS</a:t>
            </a:r>
            <a:endParaRPr lang="en-US" sz="2200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u="sng" dirty="0" smtClean="0">
                <a:latin typeface="+mn-lt"/>
              </a:rPr>
              <a:t>Funding </a:t>
            </a:r>
            <a:r>
              <a:rPr lang="en-US" sz="1400" u="sng" dirty="0">
                <a:latin typeface="+mn-lt"/>
              </a:rPr>
              <a:t>calls originating from Europe </a:t>
            </a:r>
            <a:r>
              <a:rPr lang="en-US" sz="1400" dirty="0">
                <a:latin typeface="+mn-lt"/>
              </a:rPr>
              <a:t>should promote projects that incorporate Latin American colleagues.</a:t>
            </a:r>
          </a:p>
          <a:p>
            <a:pPr lvl="1">
              <a:lnSpc>
                <a:spcPct val="100000"/>
              </a:lnSpc>
            </a:pPr>
            <a:r>
              <a:rPr lang="en-US" sz="1400" u="sng" dirty="0" smtClean="0">
                <a:latin typeface="+mn-lt"/>
              </a:rPr>
              <a:t>Co-funding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is another option which allows countries from different regions to put money in a common pot for ambitious transnational projects.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3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Going beyond RI-VIS: Impact and dissemination</a:t>
            </a:r>
            <a:endParaRPr lang="en-GB" dirty="0"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67493"/>
            <a:ext cx="4496460" cy="3372346"/>
          </a:xfrm>
          <a:prstGeom prst="rect">
            <a:avLst/>
          </a:prstGeom>
        </p:spPr>
      </p:pic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65" y="1167493"/>
            <a:ext cx="5800332" cy="510267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313411" y="5291130"/>
            <a:ext cx="4183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Panel discussion as part International Symposia on Research Infrastructures, 16 June 2021</a:t>
            </a:r>
          </a:p>
          <a:p>
            <a:pPr algn="r"/>
            <a:r>
              <a:rPr lang="en-GB" sz="1400" i="1" dirty="0"/>
              <a:t>On RI-VIS </a:t>
            </a:r>
            <a:r>
              <a:rPr lang="en-GB" sz="1400" i="1" dirty="0" err="1"/>
              <a:t>youtube</a:t>
            </a:r>
            <a:r>
              <a:rPr lang="en-GB" sz="1400" i="1" dirty="0"/>
              <a:t> channel:</a:t>
            </a:r>
          </a:p>
          <a:p>
            <a:pPr algn="r"/>
            <a:r>
              <a:rPr lang="en-GB" sz="1400" i="1" dirty="0"/>
              <a:t>https://www.youtube.com/watch?v=5AuC0eyqacc</a:t>
            </a:r>
          </a:p>
        </p:txBody>
      </p:sp>
    </p:spTree>
    <p:extLst>
      <p:ext uri="{BB962C8B-B14F-4D97-AF65-F5344CB8AC3E}">
        <p14:creationId xmlns:p14="http://schemas.microsoft.com/office/powerpoint/2010/main" val="38781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Going beyond RI-VIS: Impact and dissemination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4" y="1050325"/>
            <a:ext cx="7268850" cy="495505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938A442B-42B0-184D-A240-30C41D20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638" y="2103468"/>
            <a:ext cx="4316361" cy="2085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latin typeface="+mn-lt"/>
              </a:rPr>
              <a:t>All three papers:</a:t>
            </a: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~ 2.400 views</a:t>
            </a:r>
          </a:p>
          <a:p>
            <a:pPr>
              <a:lnSpc>
                <a:spcPct val="100000"/>
              </a:lnSpc>
            </a:pPr>
            <a:r>
              <a:rPr lang="en-GB" sz="2400" dirty="0" smtClean="0">
                <a:latin typeface="+mn-lt"/>
              </a:rPr>
              <a:t>~ 1.900 downloads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i="1" dirty="0" smtClean="0">
                <a:latin typeface="+mn-lt"/>
              </a:rPr>
              <a:t>Last check: 14 Jan 2022</a:t>
            </a:r>
          </a:p>
          <a:p>
            <a:pPr lvl="1">
              <a:lnSpc>
                <a:spcPct val="100000"/>
              </a:lnSpc>
            </a:pPr>
            <a:endParaRPr lang="en-GB" sz="200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770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BD0925-2FEA-9B43-91B0-2D004CD3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Going beyond RI-VIS: Impact and dissemination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32" y="1333763"/>
            <a:ext cx="3264238" cy="13973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27" y="1379482"/>
            <a:ext cx="1082749" cy="14262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04" y="3107114"/>
            <a:ext cx="3265547" cy="12725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39" y="4665305"/>
            <a:ext cx="2920680" cy="13278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5" y="3175885"/>
            <a:ext cx="1719737" cy="11350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177" y="1333763"/>
            <a:ext cx="2727439" cy="154838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2" y="4771779"/>
            <a:ext cx="3105912" cy="11978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0" y="1219595"/>
            <a:ext cx="1374291" cy="1374291"/>
          </a:xfrm>
          <a:prstGeom prst="rect">
            <a:avLst/>
          </a:prstGeom>
        </p:spPr>
      </p:pic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8926975" y="3286120"/>
            <a:ext cx="2699870" cy="2594728"/>
            <a:chOff x="8523515" y="1079678"/>
            <a:chExt cx="3200400" cy="3075766"/>
          </a:xfrm>
        </p:grpSpPr>
        <p:sp>
          <p:nvSpPr>
            <p:cNvPr id="15" name="Rechteck 14"/>
            <p:cNvSpPr/>
            <p:nvPr/>
          </p:nvSpPr>
          <p:spPr>
            <a:xfrm>
              <a:off x="8523515" y="1079678"/>
              <a:ext cx="3200400" cy="3075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Content Placeholder 4">
              <a:extLst>
                <a:ext uri="{FF2B5EF4-FFF2-40B4-BE49-F238E27FC236}">
                  <a16:creationId xmlns="" xmlns:a16="http://schemas.microsoft.com/office/drawing/2014/main" id="{5AD6BA39-ACCC-6B45-B1D9-A837ACB5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16651" y="1121056"/>
              <a:ext cx="2957627" cy="295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7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I-VIS New Theme">
      <a:dk1>
        <a:srgbClr val="595959"/>
      </a:dk1>
      <a:lt1>
        <a:srgbClr val="FFFFFF"/>
      </a:lt1>
      <a:dk2>
        <a:srgbClr val="808285"/>
      </a:dk2>
      <a:lt2>
        <a:srgbClr val="E7E6E6"/>
      </a:lt2>
      <a:accent1>
        <a:srgbClr val="1C448F"/>
      </a:accent1>
      <a:accent2>
        <a:srgbClr val="B73C8E"/>
      </a:accent2>
      <a:accent3>
        <a:srgbClr val="63C3D1"/>
      </a:accent3>
      <a:accent4>
        <a:srgbClr val="4368B0"/>
      </a:accent4>
      <a:accent5>
        <a:srgbClr val="83899E"/>
      </a:accent5>
      <a:accent6>
        <a:srgbClr val="EBE6E9"/>
      </a:accent6>
      <a:hlink>
        <a:srgbClr val="02B4EF"/>
      </a:hlink>
      <a:folHlink>
        <a:srgbClr val="00B1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32C39C44741BF79BC38AD5E6610" ma:contentTypeVersion="13" ma:contentTypeDescription="Create a new document." ma:contentTypeScope="" ma:versionID="d4370b114976b9b26aea9055cec7dba8">
  <xsd:schema xmlns:xsd="http://www.w3.org/2001/XMLSchema" xmlns:xs="http://www.w3.org/2001/XMLSchema" xmlns:p="http://schemas.microsoft.com/office/2006/metadata/properties" xmlns:ns2="e2c0e2de-22d9-41f8-bc7f-abe57dc77e95" xmlns:ns3="9e3c11ec-fd1a-4c2a-b1fe-4c21c29a5ff6" targetNamespace="http://schemas.microsoft.com/office/2006/metadata/properties" ma:root="true" ma:fieldsID="cb4aa956c3e0c5e7c35706a4f3bb5644" ns2:_="" ns3:_="">
    <xsd:import namespace="e2c0e2de-22d9-41f8-bc7f-abe57dc77e95"/>
    <xsd:import namespace="9e3c11ec-fd1a-4c2a-b1fe-4c21c29a5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0e2de-22d9-41f8-bc7f-abe57dc77e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c11ec-fd1a-4c2a-b1fe-4c21c29a5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0A386A-687F-4CF1-A0C7-49A0A9FE5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4E1E63-8A6C-4268-803D-7AECEAEED37F}">
  <ds:schemaRefs>
    <ds:schemaRef ds:uri="9e3c11ec-fd1a-4c2a-b1fe-4c21c29a5ff6"/>
    <ds:schemaRef ds:uri="e2c0e2de-22d9-41f8-bc7f-abe57dc77e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38854A-3C35-4D11-9F10-E760CD861F53}">
  <ds:schemaRefs>
    <ds:schemaRef ds:uri="9e3c11ec-fd1a-4c2a-b1fe-4c21c29a5ff6"/>
    <ds:schemaRef ds:uri="e2c0e2de-22d9-41f8-bc7f-abe57dc77e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623</Words>
  <Application>Microsoft Office PowerPoint</Application>
  <PresentationFormat>Breitbild</PresentationFormat>
  <Paragraphs>87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 Symbol</vt:lpstr>
      <vt:lpstr>Seravek</vt:lpstr>
      <vt:lpstr>System Font</vt:lpstr>
      <vt:lpstr>Office Theme</vt:lpstr>
      <vt:lpstr>White papers on bi-regional cooperation</vt:lpstr>
      <vt:lpstr>Where to find RI-VIS products online?</vt:lpstr>
      <vt:lpstr>RI-VIS white papers: Overview</vt:lpstr>
      <vt:lpstr>RI-VIS white papers: content  (example Latin America – Europe)</vt:lpstr>
      <vt:lpstr>RI-VIS white papers: key recommendations (example Latin America – Europe)</vt:lpstr>
      <vt:lpstr>RI-VIS white papers: key recommendations  (example Latin America – Europe)</vt:lpstr>
      <vt:lpstr>Going beyond RI-VIS: Impact and dissemination</vt:lpstr>
      <vt:lpstr>Going beyond RI-VIS: Impact and dissemination</vt:lpstr>
      <vt:lpstr>Going beyond RI-VIS: Impact and dissemination</vt:lpstr>
      <vt:lpstr>RI-VIS white papers: Summary</vt:lpstr>
      <vt:lpstr>Thank you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Haley</dc:creator>
  <cp:lastModifiedBy>Fahrner, Sven</cp:lastModifiedBy>
  <cp:revision>22</cp:revision>
  <dcterms:created xsi:type="dcterms:W3CDTF">2019-04-12T13:04:24Z</dcterms:created>
  <dcterms:modified xsi:type="dcterms:W3CDTF">2022-01-14T12:33:14Z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0x010100520C832C39C44741BF79BC38AD5E6610</vt:lpwstr>
  </property>
</Properties>
</file>