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61" r:id="rId6"/>
    <p:sldId id="257" r:id="rId7"/>
    <p:sldId id="265" r:id="rId8"/>
    <p:sldId id="259" r:id="rId9"/>
    <p:sldId id="260" r:id="rId10"/>
    <p:sldId id="263" r:id="rId11"/>
    <p:sldId id="264" r:id="rId12"/>
    <p:sldId id="268" r:id="rId13"/>
    <p:sldId id="266" r:id="rId14"/>
    <p:sldId id="269" r:id="rId15"/>
    <p:sldId id="270" r:id="rId16"/>
    <p:sldId id="271" r:id="rId17"/>
    <p:sldId id="273" r:id="rId18"/>
    <p:sldId id="272" r:id="rId19"/>
    <p:sldId id="274"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281E5A-08E9-E0F2-FD67-005F9BAA8843}" name="Rita Costa Abecasis" initials="RCA" userId="Rita Costa Abecas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48F"/>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1D15D-861A-D0A3-8E8D-78961004817D}" v="2" dt="2022-01-16T12:45:23.094"/>
    <p1510:client id="{E29ADFED-49BC-152F-A8B1-ACCC4722B11B}" v="3" dt="2022-01-13T13:53:50.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0"/>
    <p:restoredTop sz="78367"/>
  </p:normalViewPr>
  <p:slideViewPr>
    <p:cSldViewPr snapToGrid="0" snapToObjects="1">
      <p:cViewPr varScale="1">
        <p:scale>
          <a:sx n="97" d="100"/>
          <a:sy n="97" d="100"/>
        </p:scale>
        <p:origin x="22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Daenke" userId="S::susan@instruct-eric.org::0d945b6c-6dd1-4711-8bbc-e3bd725c6ca7" providerId="AD" clId="Web-{3CC1D15D-861A-D0A3-8E8D-78961004817D}"/>
    <pc:docChg chg="modSld">
      <pc:chgData name="Susan Daenke" userId="S::susan@instruct-eric.org::0d945b6c-6dd1-4711-8bbc-e3bd725c6ca7" providerId="AD" clId="Web-{3CC1D15D-861A-D0A3-8E8D-78961004817D}" dt="2022-01-16T12:45:23.094" v="1" actId="20577"/>
      <pc:docMkLst>
        <pc:docMk/>
      </pc:docMkLst>
      <pc:sldChg chg="modSp">
        <pc:chgData name="Susan Daenke" userId="S::susan@instruct-eric.org::0d945b6c-6dd1-4711-8bbc-e3bd725c6ca7" providerId="AD" clId="Web-{3CC1D15D-861A-D0A3-8E8D-78961004817D}" dt="2022-01-16T12:45:23.094" v="1" actId="20577"/>
        <pc:sldMkLst>
          <pc:docMk/>
          <pc:sldMk cId="2179073865" sldId="272"/>
        </pc:sldMkLst>
        <pc:spChg chg="mod">
          <ac:chgData name="Susan Daenke" userId="S::susan@instruct-eric.org::0d945b6c-6dd1-4711-8bbc-e3bd725c6ca7" providerId="AD" clId="Web-{3CC1D15D-861A-D0A3-8E8D-78961004817D}" dt="2022-01-16T12:45:23.094" v="1" actId="20577"/>
          <ac:spMkLst>
            <pc:docMk/>
            <pc:sldMk cId="2179073865" sldId="272"/>
            <ac:spMk id="2" creationId="{EE089BD1-7A7F-E540-89B5-2F5634E1837E}"/>
          </ac:spMkLst>
        </pc:spChg>
      </pc:sldChg>
    </pc:docChg>
  </pc:docChgLst>
  <pc:docChgLst>
    <pc:chgData name="Natalie Haley" userId="S::natalie@instruct-eric.org::ad172223-a3bb-4875-b51d-3efa0c1700df" providerId="AD" clId="Web-{E29ADFED-49BC-152F-A8B1-ACCC4722B11B}"/>
    <pc:docChg chg="modSld">
      <pc:chgData name="Natalie Haley" userId="S::natalie@instruct-eric.org::ad172223-a3bb-4875-b51d-3efa0c1700df" providerId="AD" clId="Web-{E29ADFED-49BC-152F-A8B1-ACCC4722B11B}" dt="2022-01-13T13:53:50.885" v="2" actId="20577"/>
      <pc:docMkLst>
        <pc:docMk/>
      </pc:docMkLst>
      <pc:sldChg chg="modSp">
        <pc:chgData name="Natalie Haley" userId="S::natalie@instruct-eric.org::ad172223-a3bb-4875-b51d-3efa0c1700df" providerId="AD" clId="Web-{E29ADFED-49BC-152F-A8B1-ACCC4722B11B}" dt="2022-01-13T13:53:50.885" v="2" actId="20577"/>
        <pc:sldMkLst>
          <pc:docMk/>
          <pc:sldMk cId="3079846249" sldId="267"/>
        </pc:sldMkLst>
        <pc:spChg chg="mod">
          <ac:chgData name="Natalie Haley" userId="S::natalie@instruct-eric.org::ad172223-a3bb-4875-b51d-3efa0c1700df" providerId="AD" clId="Web-{E29ADFED-49BC-152F-A8B1-ACCC4722B11B}" dt="2022-01-13T13:53:50.885" v="2" actId="20577"/>
          <ac:spMkLst>
            <pc:docMk/>
            <pc:sldMk cId="3079846249" sldId="267"/>
            <ac:spMk id="2" creationId="{1B90CB13-42E6-FC4E-9BE4-D7769002F2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E316C-600D-FE44-AC5C-0C3EB256F943}" type="datetimeFigureOut">
              <a:rPr lang="en-FR" smtClean="0"/>
              <a:t>01/16/2022</a:t>
            </a:fld>
            <a:endParaRPr lang="en-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85D21-8EA1-A445-8C77-9F858F4979A4}" type="slidenum">
              <a:rPr lang="en-FR" smtClean="0"/>
              <a:t>‹#›</a:t>
            </a:fld>
            <a:endParaRPr lang="en-FR"/>
          </a:p>
        </p:txBody>
      </p:sp>
    </p:spTree>
    <p:extLst>
      <p:ext uri="{BB962C8B-B14F-4D97-AF65-F5344CB8AC3E}">
        <p14:creationId xmlns:p14="http://schemas.microsoft.com/office/powerpoint/2010/main" val="2964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i-vis.eu/network/rivis/ho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First I’ll quickly cover the overall goal of the guidelines – or what we set out to do; then I’ll talk about who was involved (besides myself) and the approach we took to developing the guidelines; and then, I’ll briefly present the survey, which was the “heart” of the guidelines, before going into more detail about the two guideline documents themselves, highlighting key takeways from both. </a:t>
            </a:r>
          </a:p>
        </p:txBody>
      </p:sp>
      <p:sp>
        <p:nvSpPr>
          <p:cNvPr id="4" name="Slide Number Placeholder 3"/>
          <p:cNvSpPr>
            <a:spLocks noGrp="1"/>
          </p:cNvSpPr>
          <p:nvPr>
            <p:ph type="sldNum" sz="quarter" idx="5"/>
          </p:nvPr>
        </p:nvSpPr>
        <p:spPr/>
        <p:txBody>
          <a:bodyPr/>
          <a:lstStyle/>
          <a:p>
            <a:fld id="{A3085D21-8EA1-A445-8C77-9F858F4979A4}" type="slidenum">
              <a:rPr lang="en-FR" smtClean="0"/>
              <a:t>2</a:t>
            </a:fld>
            <a:endParaRPr lang="en-FR"/>
          </a:p>
        </p:txBody>
      </p:sp>
    </p:spTree>
    <p:extLst>
      <p:ext uri="{BB962C8B-B14F-4D97-AF65-F5344CB8AC3E}">
        <p14:creationId xmlns:p14="http://schemas.microsoft.com/office/powerpoint/2010/main" val="248606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Note on language: </a:t>
            </a:r>
            <a:r>
              <a:rPr lang="en-GB" dirty="0"/>
              <a:t>While it may be useful to translate content for certain international stakeholders, the survey results did not imply that English would be a problem in English-speaking African countries </a:t>
            </a:r>
            <a:endParaRPr lang="en-FR" dirty="0"/>
          </a:p>
        </p:txBody>
      </p:sp>
      <p:sp>
        <p:nvSpPr>
          <p:cNvPr id="4" name="Slide Number Placeholder 3"/>
          <p:cNvSpPr>
            <a:spLocks noGrp="1"/>
          </p:cNvSpPr>
          <p:nvPr>
            <p:ph type="sldNum" sz="quarter" idx="5"/>
          </p:nvPr>
        </p:nvSpPr>
        <p:spPr/>
        <p:txBody>
          <a:bodyPr/>
          <a:lstStyle/>
          <a:p>
            <a:fld id="{A3085D21-8EA1-A445-8C77-9F858F4979A4}" type="slidenum">
              <a:rPr lang="en-FR" smtClean="0"/>
              <a:t>15</a:t>
            </a:fld>
            <a:endParaRPr lang="en-FR"/>
          </a:p>
        </p:txBody>
      </p:sp>
    </p:spTree>
    <p:extLst>
      <p:ext uri="{BB962C8B-B14F-4D97-AF65-F5344CB8AC3E}">
        <p14:creationId xmlns:p14="http://schemas.microsoft.com/office/powerpoint/2010/main" val="381372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Provided that EU RIs clearly define (&amp; then communicate) their </a:t>
            </a:r>
            <a:r>
              <a:rPr lang="en-GB" b="1" dirty="0"/>
              <a:t>value proposition and potential return on investment</a:t>
            </a:r>
            <a:r>
              <a:rPr lang="en-GB" dirty="0"/>
              <a:t>, this may incite international partners to financially contribute to collaboration or other agreements, and fund services</a:t>
            </a:r>
          </a:p>
          <a:p>
            <a:endParaRPr lang="en-FR" dirty="0"/>
          </a:p>
        </p:txBody>
      </p:sp>
      <p:sp>
        <p:nvSpPr>
          <p:cNvPr id="4" name="Slide Number Placeholder 3"/>
          <p:cNvSpPr>
            <a:spLocks noGrp="1"/>
          </p:cNvSpPr>
          <p:nvPr>
            <p:ph type="sldNum" sz="quarter" idx="5"/>
          </p:nvPr>
        </p:nvSpPr>
        <p:spPr/>
        <p:txBody>
          <a:bodyPr/>
          <a:lstStyle/>
          <a:p>
            <a:fld id="{A3085D21-8EA1-A445-8C77-9F858F4979A4}" type="slidenum">
              <a:rPr lang="en-FR" smtClean="0"/>
              <a:t>16</a:t>
            </a:fld>
            <a:endParaRPr lang="en-FR"/>
          </a:p>
        </p:txBody>
      </p:sp>
    </p:spTree>
    <p:extLst>
      <p:ext uri="{BB962C8B-B14F-4D97-AF65-F5344CB8AC3E}">
        <p14:creationId xmlns:p14="http://schemas.microsoft.com/office/powerpoint/2010/main" val="387589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worth nothing that the original goal (pre-COVID) was to </a:t>
            </a:r>
            <a:r>
              <a:rPr lang="en-US" dirty="0" err="1"/>
              <a:t>organise</a:t>
            </a:r>
            <a:r>
              <a:rPr lang="en-US" dirty="0"/>
              <a:t> back-to-back events in an international conference on RIs. The written guidelines are the fruit of the project amendment</a:t>
            </a:r>
            <a:endParaRPr lang="en-FR" dirty="0"/>
          </a:p>
        </p:txBody>
      </p:sp>
      <p:sp>
        <p:nvSpPr>
          <p:cNvPr id="4" name="Slide Number Placeholder 3"/>
          <p:cNvSpPr>
            <a:spLocks noGrp="1"/>
          </p:cNvSpPr>
          <p:nvPr>
            <p:ph type="sldNum" sz="quarter" idx="5"/>
          </p:nvPr>
        </p:nvSpPr>
        <p:spPr/>
        <p:txBody>
          <a:bodyPr/>
          <a:lstStyle/>
          <a:p>
            <a:fld id="{A3085D21-8EA1-A445-8C77-9F858F4979A4}" type="slidenum">
              <a:rPr lang="en-FR" smtClean="0"/>
              <a:t>3</a:t>
            </a:fld>
            <a:endParaRPr lang="en-FR"/>
          </a:p>
        </p:txBody>
      </p:sp>
    </p:spTree>
    <p:extLst>
      <p:ext uri="{BB962C8B-B14F-4D97-AF65-F5344CB8AC3E}">
        <p14:creationId xmlns:p14="http://schemas.microsoft.com/office/powerpoint/2010/main" val="422643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Idea for the Organising Committees came from senior RI-VIS project stakeholders. In terms of composition, we had a senior RI stakeholder, and a senior regional stakeholder (in addition to Rita/Sabrina) </a:t>
            </a:r>
            <a:endParaRPr lang="en-US" dirty="0"/>
          </a:p>
          <a:p>
            <a:endParaRPr lang="en-FR" dirty="0"/>
          </a:p>
        </p:txBody>
      </p:sp>
      <p:sp>
        <p:nvSpPr>
          <p:cNvPr id="4" name="Slide Number Placeholder 3"/>
          <p:cNvSpPr>
            <a:spLocks noGrp="1"/>
          </p:cNvSpPr>
          <p:nvPr>
            <p:ph type="sldNum" sz="quarter" idx="5"/>
          </p:nvPr>
        </p:nvSpPr>
        <p:spPr/>
        <p:txBody>
          <a:bodyPr/>
          <a:lstStyle/>
          <a:p>
            <a:fld id="{A3085D21-8EA1-A445-8C77-9F858F4979A4}" type="slidenum">
              <a:rPr lang="en-FR" smtClean="0"/>
              <a:t>5</a:t>
            </a:fld>
            <a:endParaRPr lang="en-FR"/>
          </a:p>
        </p:txBody>
      </p:sp>
    </p:spTree>
    <p:extLst>
      <p:ext uri="{BB962C8B-B14F-4D97-AF65-F5344CB8AC3E}">
        <p14:creationId xmlns:p14="http://schemas.microsoft.com/office/powerpoint/2010/main" val="34964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From survey: </a:t>
            </a:r>
          </a:p>
          <a:p>
            <a:r>
              <a:rPr lang="en-GB" sz="1200" b="0" i="0" u="none" strike="noStrike" kern="1200" dirty="0">
                <a:solidFill>
                  <a:schemeClr val="tx1"/>
                </a:solidFill>
                <a:effectLst/>
                <a:latin typeface="+mn-lt"/>
                <a:ea typeface="+mn-ea"/>
                <a:cs typeface="+mn-cs"/>
              </a:rPr>
              <a:t>EU research infrastructures are organisations that enable the research community to use specific facilities, resources and services in order to accelerate scientific achievements and promote sustainable research. The opportunities and benefits that EU research infrastructures (RIs) provide are not limited to the European region – in fact, there is growing interest to cooperate with other regions of the world, including Latin America. Yet, communicating what these RIs are, how they work and the opportunities they provide has proved to be a challenge.</a:t>
            </a:r>
          </a:p>
          <a:p>
            <a:r>
              <a:rPr lang="en-GB" sz="1200" b="1" i="0" u="none" strike="noStrike" kern="1200" dirty="0">
                <a:solidFill>
                  <a:schemeClr val="tx1"/>
                </a:solidFill>
                <a:effectLst/>
                <a:latin typeface="+mn-lt"/>
                <a:ea typeface="+mn-ea"/>
                <a:cs typeface="+mn-cs"/>
              </a:rPr>
              <a:t>This survey aims to provide information to European research infrastructures on how to better engage with researchers in Latin America, and increase their visibility among potential users. </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survey is part of a study that will deliver </a:t>
            </a:r>
            <a:r>
              <a:rPr lang="en-GB" sz="1200" b="1" i="0" u="none" strike="noStrike" kern="1200" dirty="0">
                <a:solidFill>
                  <a:schemeClr val="tx1"/>
                </a:solidFill>
                <a:effectLst/>
                <a:latin typeface="+mn-lt"/>
                <a:ea typeface="+mn-ea"/>
                <a:cs typeface="+mn-cs"/>
              </a:rPr>
              <a:t>region-specific communication guidelines</a:t>
            </a:r>
            <a:r>
              <a:rPr lang="en-GB" sz="1200" b="0" i="0" u="none" strike="noStrike" kern="1200" dirty="0">
                <a:solidFill>
                  <a:schemeClr val="tx1"/>
                </a:solidFill>
                <a:effectLst/>
                <a:latin typeface="+mn-lt"/>
                <a:ea typeface="+mn-ea"/>
                <a:cs typeface="+mn-cs"/>
              </a:rPr>
              <a:t> that European research infrastructures may implement in order to reach out to Latin American stakeholders, on the one hand, and to increase their visibility so that Latin American stakeholders may contact them, on the other hand. This study is part of the </a:t>
            </a:r>
            <a:r>
              <a:rPr lang="en-GB" sz="1200" b="0" i="0" u="sng" strike="noStrike" kern="1200" dirty="0">
                <a:solidFill>
                  <a:schemeClr val="tx1"/>
                </a:solidFill>
                <a:effectLst/>
                <a:latin typeface="+mn-lt"/>
                <a:ea typeface="+mn-ea"/>
                <a:cs typeface="+mn-cs"/>
                <a:hlinkClick r:id="rId3"/>
              </a:rPr>
              <a:t>RI-VIS project</a:t>
            </a:r>
            <a:r>
              <a:rPr lang="en-GB" sz="1200" b="0" i="0" u="none" strike="noStrike" kern="1200" dirty="0">
                <a:solidFill>
                  <a:schemeClr val="tx1"/>
                </a:solidFill>
                <a:effectLst/>
                <a:latin typeface="+mn-lt"/>
                <a:ea typeface="+mn-ea"/>
                <a:cs typeface="+mn-cs"/>
              </a:rPr>
              <a:t>, which aims to increase the visibility of European research infrastructures.</a:t>
            </a:r>
          </a:p>
          <a:p>
            <a:endParaRPr lang="en-FR" dirty="0"/>
          </a:p>
          <a:p>
            <a:endParaRPr lang="en-FR" dirty="0"/>
          </a:p>
          <a:p>
            <a:endParaRPr lang="en-FR" dirty="0"/>
          </a:p>
          <a:p>
            <a:r>
              <a:rPr lang="en-FR" dirty="0"/>
              <a:t>Timing: Latin America survey sent early August, reminders sent early September; survey closed September 17th – there was consensus that we did not have a representative country sample. Perhaps this is a lesson learned to keep in mind for future potential surveys/projects; to have pre-existing goals in terms of country representation, and a plan for how to achieve that. Here we relied heavily on Andres’s contacts; we’re not quite sure how we got from Chile to Nicaragua (!) </a:t>
            </a:r>
          </a:p>
          <a:p>
            <a:endParaRPr lang="en-FR" dirty="0"/>
          </a:p>
          <a:p>
            <a:r>
              <a:rPr lang="en-FR" dirty="0"/>
              <a:t>Africa survey, sent mid October, we gave them approximately two weeks. Timing was tighter for this second guideline document. </a:t>
            </a:r>
          </a:p>
        </p:txBody>
      </p:sp>
      <p:sp>
        <p:nvSpPr>
          <p:cNvPr id="4" name="Slide Number Placeholder 3"/>
          <p:cNvSpPr>
            <a:spLocks noGrp="1"/>
          </p:cNvSpPr>
          <p:nvPr>
            <p:ph type="sldNum" sz="quarter" idx="5"/>
          </p:nvPr>
        </p:nvSpPr>
        <p:spPr/>
        <p:txBody>
          <a:bodyPr/>
          <a:lstStyle/>
          <a:p>
            <a:fld id="{A3085D21-8EA1-A445-8C77-9F858F4979A4}" type="slidenum">
              <a:rPr lang="en-FR" smtClean="0"/>
              <a:t>6</a:t>
            </a:fld>
            <a:endParaRPr lang="en-FR"/>
          </a:p>
        </p:txBody>
      </p:sp>
    </p:spTree>
    <p:extLst>
      <p:ext uri="{BB962C8B-B14F-4D97-AF65-F5344CB8AC3E}">
        <p14:creationId xmlns:p14="http://schemas.microsoft.com/office/powerpoint/2010/main" val="35562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Indeed, we had a disproportionate number of respondents from Nicaragua.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Requests sent mainly by Andrés; support from Claudia </a:t>
            </a:r>
            <a:r>
              <a:rPr lang="en-US" dirty="0" err="1"/>
              <a:t>Alén</a:t>
            </a:r>
            <a:r>
              <a:rPr lang="en-US" dirty="0"/>
              <a:t> Amaro and Natalie Haley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goal, however, was not to provide a country-by-country analysis of stakeholder perceptions of RI’s, but rather, to capture local perceptions regarding RIs to inform context-appropriate communications strategies/techniques. As such, the Organising Committee felt as if it could extrapolate the results and make them applicable in general. </a:t>
            </a:r>
          </a:p>
          <a:p>
            <a:endParaRPr lang="en-FR" dirty="0"/>
          </a:p>
        </p:txBody>
      </p:sp>
      <p:sp>
        <p:nvSpPr>
          <p:cNvPr id="4" name="Slide Number Placeholder 3"/>
          <p:cNvSpPr>
            <a:spLocks noGrp="1"/>
          </p:cNvSpPr>
          <p:nvPr>
            <p:ph type="sldNum" sz="quarter" idx="5"/>
          </p:nvPr>
        </p:nvSpPr>
        <p:spPr/>
        <p:txBody>
          <a:bodyPr/>
          <a:lstStyle/>
          <a:p>
            <a:fld id="{A3085D21-8EA1-A445-8C77-9F858F4979A4}" type="slidenum">
              <a:rPr lang="en-FR" smtClean="0"/>
              <a:t>7</a:t>
            </a:fld>
            <a:endParaRPr lang="en-FR"/>
          </a:p>
        </p:txBody>
      </p:sp>
    </p:spTree>
    <p:extLst>
      <p:ext uri="{BB962C8B-B14F-4D97-AF65-F5344CB8AC3E}">
        <p14:creationId xmlns:p14="http://schemas.microsoft.com/office/powerpoint/2010/main" val="424074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stated in the Introduction, in all, 22 individuals responded to the survey, all of whom provided their consent to be authors of these guidelines and to share their findings. The country split for the 22 respondents is as follows: Belgium (1), Botswana (1), Kenya (1), South Africa (14), Tanzania (1), The Gambia (1), Uganda (1), Zambia (1), not indicated (1) (see Figure below).</a:t>
            </a:r>
          </a:p>
          <a:p>
            <a:r>
              <a:rPr lang="en-GB" sz="1200" kern="1200" dirty="0">
                <a:solidFill>
                  <a:schemeClr val="tx1"/>
                </a:solidFill>
                <a:effectLst/>
                <a:latin typeface="+mn-lt"/>
                <a:ea typeface="+mn-ea"/>
                <a:cs typeface="+mn-cs"/>
              </a:rPr>
              <a:t>Indeed, we had a disproportionate number of respondents from South Africa (63.6%) (and from southern, English-speaking African countries in general). </a:t>
            </a:r>
            <a:endParaRPr lang="en-FR" dirty="0"/>
          </a:p>
        </p:txBody>
      </p:sp>
      <p:sp>
        <p:nvSpPr>
          <p:cNvPr id="4" name="Slide Number Placeholder 3"/>
          <p:cNvSpPr>
            <a:spLocks noGrp="1"/>
          </p:cNvSpPr>
          <p:nvPr>
            <p:ph type="sldNum" sz="quarter" idx="5"/>
          </p:nvPr>
        </p:nvSpPr>
        <p:spPr/>
        <p:txBody>
          <a:bodyPr/>
          <a:lstStyle/>
          <a:p>
            <a:fld id="{A3085D21-8EA1-A445-8C77-9F858F4979A4}" type="slidenum">
              <a:rPr lang="en-FR" smtClean="0"/>
              <a:t>8</a:t>
            </a:fld>
            <a:endParaRPr lang="en-FR"/>
          </a:p>
        </p:txBody>
      </p:sp>
    </p:spTree>
    <p:extLst>
      <p:ext uri="{BB962C8B-B14F-4D97-AF65-F5344CB8AC3E}">
        <p14:creationId xmlns:p14="http://schemas.microsoft.com/office/powerpoint/2010/main" val="25379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Some of the findings are applicable to other regions: the need for cultural sensitivity, awareness of the local socio-economic/political context, attention to language (and the nuances certain terms may carry), the need for clear captivating messages, the importance of collaborative approaches (involving the non-EU participants as leaders in project design), etc. Ultimately, communication serves to support organisational objectives; here we can see that communication can also inform RIs’ international outreach strategies, providing a new lens to see and engage with the world.</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dirty="0"/>
              <a:t>. This highlights the need for EU RIs to have appropriate outreach strategies in place, with pre-identified contact points and a process for responding to inquiries (in addition to seeking collaboration).  </a:t>
            </a:r>
          </a:p>
          <a:p>
            <a:endParaRPr lang="en-FR" dirty="0"/>
          </a:p>
        </p:txBody>
      </p:sp>
      <p:sp>
        <p:nvSpPr>
          <p:cNvPr id="4" name="Slide Number Placeholder 3"/>
          <p:cNvSpPr>
            <a:spLocks noGrp="1"/>
          </p:cNvSpPr>
          <p:nvPr>
            <p:ph type="sldNum" sz="quarter" idx="5"/>
          </p:nvPr>
        </p:nvSpPr>
        <p:spPr/>
        <p:txBody>
          <a:bodyPr/>
          <a:lstStyle/>
          <a:p>
            <a:fld id="{A3085D21-8EA1-A445-8C77-9F858F4979A4}" type="slidenum">
              <a:rPr lang="en-FR" smtClean="0"/>
              <a:t>9</a:t>
            </a:fld>
            <a:endParaRPr lang="en-FR"/>
          </a:p>
        </p:txBody>
      </p:sp>
    </p:spTree>
    <p:extLst>
      <p:ext uri="{BB962C8B-B14F-4D97-AF65-F5344CB8AC3E}">
        <p14:creationId xmlns:p14="http://schemas.microsoft.com/office/powerpoint/2010/main" val="273527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Regarding linguistic barriers, some of the Latin American respondents responded to the English survey in Spanish; this was not the case, for African country respondents, but this can also be explained by the fact that they came from English-speaking African countries. </a:t>
            </a:r>
            <a:r>
              <a:rPr lang="en-FR"/>
              <a:t>There could likely be linguistic barriers for French-speaking or non-English speaking African countries. </a:t>
            </a:r>
          </a:p>
        </p:txBody>
      </p:sp>
      <p:sp>
        <p:nvSpPr>
          <p:cNvPr id="4" name="Slide Number Placeholder 3"/>
          <p:cNvSpPr>
            <a:spLocks noGrp="1"/>
          </p:cNvSpPr>
          <p:nvPr>
            <p:ph type="sldNum" sz="quarter" idx="5"/>
          </p:nvPr>
        </p:nvSpPr>
        <p:spPr/>
        <p:txBody>
          <a:bodyPr/>
          <a:lstStyle/>
          <a:p>
            <a:fld id="{A3085D21-8EA1-A445-8C77-9F858F4979A4}" type="slidenum">
              <a:rPr lang="en-FR" smtClean="0"/>
              <a:t>10</a:t>
            </a:fld>
            <a:endParaRPr lang="en-FR"/>
          </a:p>
        </p:txBody>
      </p:sp>
    </p:spTree>
    <p:extLst>
      <p:ext uri="{BB962C8B-B14F-4D97-AF65-F5344CB8AC3E}">
        <p14:creationId xmlns:p14="http://schemas.microsoft.com/office/powerpoint/2010/main" val="138507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R" dirty="0"/>
              <a:t>Note for point 1: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that respondents often felt they knew what RI meant, but then provided different local equivalents, so it’s safe to assume that there is a degree of divergence in understanding and local equivalents. However, this may not necessarily be an issue in South Africa, which has its own RI roadmap and is very familiar with the concept.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a:t>
            </a:r>
            <a:r>
              <a:rPr lang="en-GB" baseline="30000" dirty="0"/>
              <a:t>nd</a:t>
            </a:r>
            <a:r>
              <a:rPr lang="en-GB" dirty="0"/>
              <a:t> point, consider if you even need to use the term! It might just lead to greater confusion initially. Ease your audience into the concept if it’s novel.</a:t>
            </a:r>
          </a:p>
        </p:txBody>
      </p:sp>
      <p:sp>
        <p:nvSpPr>
          <p:cNvPr id="4" name="Slide Number Placeholder 3"/>
          <p:cNvSpPr>
            <a:spLocks noGrp="1"/>
          </p:cNvSpPr>
          <p:nvPr>
            <p:ph type="sldNum" sz="quarter" idx="5"/>
          </p:nvPr>
        </p:nvSpPr>
        <p:spPr/>
        <p:txBody>
          <a:bodyPr/>
          <a:lstStyle/>
          <a:p>
            <a:fld id="{A3085D21-8EA1-A445-8C77-9F858F4979A4}" type="slidenum">
              <a:rPr lang="en-FR" smtClean="0"/>
              <a:t>13</a:t>
            </a:fld>
            <a:endParaRPr lang="en-FR"/>
          </a:p>
        </p:txBody>
      </p:sp>
    </p:spTree>
    <p:extLst>
      <p:ext uri="{BB962C8B-B14F-4D97-AF65-F5344CB8AC3E}">
        <p14:creationId xmlns:p14="http://schemas.microsoft.com/office/powerpoint/2010/main" val="1898418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FD9A0C-0EDA-B845-BDFE-80A0D4EDE7C3}"/>
              </a:ext>
            </a:extLst>
          </p:cNvPr>
          <p:cNvSpPr/>
          <p:nvPr userDrawn="1"/>
        </p:nvSpPr>
        <p:spPr>
          <a:xfrm>
            <a:off x="0" y="0"/>
            <a:ext cx="12192000" cy="6306532"/>
          </a:xfrm>
          <a:prstGeom prst="rect">
            <a:avLst/>
          </a:prstGeom>
          <a:solidFill>
            <a:srgbClr val="1C4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6" name="Picture 5">
            <a:extLst>
              <a:ext uri="{FF2B5EF4-FFF2-40B4-BE49-F238E27FC236}">
                <a16:creationId xmlns:a16="http://schemas.microsoft.com/office/drawing/2014/main" id="{E6D121DB-CB27-7E42-A6A4-DA9BD9CD7DEB}"/>
              </a:ext>
            </a:extLst>
          </p:cNvPr>
          <p:cNvPicPr>
            <a:picLocks noChangeAspect="1"/>
          </p:cNvPicPr>
          <p:nvPr userDrawn="1"/>
        </p:nvPicPr>
        <p:blipFill>
          <a:blip r:embed="rId2"/>
          <a:stretch>
            <a:fillRect/>
          </a:stretch>
        </p:blipFill>
        <p:spPr>
          <a:xfrm>
            <a:off x="342900" y="219514"/>
            <a:ext cx="11506199" cy="5628120"/>
          </a:xfrm>
          <a:prstGeom prst="rect">
            <a:avLst/>
          </a:prstGeom>
        </p:spPr>
      </p:pic>
      <p:sp>
        <p:nvSpPr>
          <p:cNvPr id="9" name="Title 1">
            <a:extLst>
              <a:ext uri="{FF2B5EF4-FFF2-40B4-BE49-F238E27FC236}">
                <a16:creationId xmlns:a16="http://schemas.microsoft.com/office/drawing/2014/main" id="{0F5CE085-25F9-2F4B-85BF-2B217F846864}"/>
              </a:ext>
            </a:extLst>
          </p:cNvPr>
          <p:cNvSpPr>
            <a:spLocks noGrp="1"/>
          </p:cNvSpPr>
          <p:nvPr>
            <p:ph type="ctrTitle"/>
          </p:nvPr>
        </p:nvSpPr>
        <p:spPr>
          <a:xfrm>
            <a:off x="685801" y="1854199"/>
            <a:ext cx="8586215" cy="1894841"/>
          </a:xfrm>
        </p:spPr>
        <p:txBody>
          <a:bodyPr anchor="b">
            <a:normAutofit/>
          </a:bodyPr>
          <a:lstStyle>
            <a:lvl1pPr algn="l">
              <a:defRPr sz="440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82C3C952-35AF-D845-BC97-7270C4E0F4FC}"/>
              </a:ext>
            </a:extLst>
          </p:cNvPr>
          <p:cNvSpPr>
            <a:spLocks noGrp="1"/>
          </p:cNvSpPr>
          <p:nvPr>
            <p:ph type="subTitle" idx="1"/>
          </p:nvPr>
        </p:nvSpPr>
        <p:spPr>
          <a:xfrm>
            <a:off x="685800" y="3941064"/>
            <a:ext cx="7434071" cy="170078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7957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847EF51-F2B2-A548-9E66-DC0D37789E6B}"/>
              </a:ext>
            </a:extLst>
          </p:cNvPr>
          <p:cNvSpPr>
            <a:spLocks noGrp="1"/>
          </p:cNvSpPr>
          <p:nvPr>
            <p:ph type="body" orient="vert" idx="1"/>
          </p:nvPr>
        </p:nvSpPr>
        <p:spPr>
          <a:xfrm>
            <a:off x="838200" y="1093509"/>
            <a:ext cx="10515600" cy="508345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9F1A1AC6-BB33-EA49-B2E5-E37AF6BB5737}"/>
              </a:ext>
            </a:extLst>
          </p:cNvPr>
          <p:cNvSpPr>
            <a:spLocks noGrp="1"/>
          </p:cNvSpPr>
          <p:nvPr>
            <p:ph type="title"/>
          </p:nvPr>
        </p:nvSpPr>
        <p:spPr>
          <a:xfrm>
            <a:off x="628650" y="136525"/>
            <a:ext cx="8945008" cy="6278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5474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DF54AD-C846-5A47-A02B-AB7B115FB343}"/>
              </a:ext>
            </a:extLst>
          </p:cNvPr>
          <p:cNvSpPr>
            <a:spLocks noGrp="1"/>
          </p:cNvSpPr>
          <p:nvPr>
            <p:ph type="title" orient="vert"/>
          </p:nvPr>
        </p:nvSpPr>
        <p:spPr>
          <a:xfrm>
            <a:off x="8724900" y="999241"/>
            <a:ext cx="2628900" cy="5177722"/>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12832-4638-0045-8E5F-A8BD216CA668}"/>
              </a:ext>
            </a:extLst>
          </p:cNvPr>
          <p:cNvSpPr>
            <a:spLocks noGrp="1"/>
          </p:cNvSpPr>
          <p:nvPr>
            <p:ph type="body" orient="vert" idx="1"/>
          </p:nvPr>
        </p:nvSpPr>
        <p:spPr>
          <a:xfrm>
            <a:off x="838200" y="999241"/>
            <a:ext cx="7734300" cy="51777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12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DA340-81E8-7B45-88C3-766B9216D8C8}"/>
              </a:ext>
            </a:extLst>
          </p:cNvPr>
          <p:cNvSpPr>
            <a:spLocks noGrp="1"/>
          </p:cNvSpPr>
          <p:nvPr>
            <p:ph idx="1"/>
          </p:nvPr>
        </p:nvSpPr>
        <p:spPr>
          <a:xfrm>
            <a:off x="628650" y="1014985"/>
            <a:ext cx="10975086" cy="49560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8A58EE1A-7670-6043-BDCF-5F09BACF6B35}"/>
              </a:ext>
            </a:extLst>
          </p:cNvPr>
          <p:cNvSpPr>
            <a:spLocks noGrp="1"/>
          </p:cNvSpPr>
          <p:nvPr>
            <p:ph type="title"/>
          </p:nvPr>
        </p:nvSpPr>
        <p:spPr>
          <a:xfrm>
            <a:off x="628650" y="136525"/>
            <a:ext cx="8945008" cy="6278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8488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5F83-41F5-2A4C-81C3-3FECA62363C3}"/>
              </a:ext>
            </a:extLst>
          </p:cNvPr>
          <p:cNvSpPr>
            <a:spLocks noGrp="1"/>
          </p:cNvSpPr>
          <p:nvPr>
            <p:ph type="title"/>
          </p:nvPr>
        </p:nvSpPr>
        <p:spPr>
          <a:xfrm>
            <a:off x="628649" y="1018096"/>
            <a:ext cx="10947465" cy="354438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26261-FD79-BB40-832F-DF69EC6C01B6}"/>
              </a:ext>
            </a:extLst>
          </p:cNvPr>
          <p:cNvSpPr>
            <a:spLocks noGrp="1"/>
          </p:cNvSpPr>
          <p:nvPr>
            <p:ph type="body" idx="1"/>
          </p:nvPr>
        </p:nvSpPr>
        <p:spPr>
          <a:xfrm>
            <a:off x="628650" y="4589463"/>
            <a:ext cx="10947464"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Placeholder 1">
            <a:extLst>
              <a:ext uri="{FF2B5EF4-FFF2-40B4-BE49-F238E27FC236}">
                <a16:creationId xmlns:a16="http://schemas.microsoft.com/office/drawing/2014/main" id="{E044B00C-F8B3-DE4F-8648-A1FA954072A0}"/>
              </a:ext>
            </a:extLst>
          </p:cNvPr>
          <p:cNvSpPr txBox="1">
            <a:spLocks/>
          </p:cNvSpPr>
          <p:nvPr userDrawn="1"/>
        </p:nvSpPr>
        <p:spPr>
          <a:xfrm>
            <a:off x="628650" y="136525"/>
            <a:ext cx="8945008" cy="627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bg1"/>
                </a:solidFill>
                <a:latin typeface="Seravek" panose="020B05030400000200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5756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13675-7C3B-B348-A0D2-B4F1183A9786}"/>
              </a:ext>
            </a:extLst>
          </p:cNvPr>
          <p:cNvSpPr>
            <a:spLocks noGrp="1"/>
          </p:cNvSpPr>
          <p:nvPr>
            <p:ph sz="half" idx="1"/>
          </p:nvPr>
        </p:nvSpPr>
        <p:spPr>
          <a:xfrm>
            <a:off x="628650" y="1150070"/>
            <a:ext cx="5391150" cy="502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15A44-BB5E-BA41-B68F-19154A0A0B74}"/>
              </a:ext>
            </a:extLst>
          </p:cNvPr>
          <p:cNvSpPr>
            <a:spLocks noGrp="1"/>
          </p:cNvSpPr>
          <p:nvPr>
            <p:ph sz="half" idx="2"/>
          </p:nvPr>
        </p:nvSpPr>
        <p:spPr>
          <a:xfrm>
            <a:off x="6172200" y="1150070"/>
            <a:ext cx="5391150" cy="502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48579B62-7B65-4F49-8559-736959FDBDCD}"/>
              </a:ext>
            </a:extLst>
          </p:cNvPr>
          <p:cNvSpPr>
            <a:spLocks noGrp="1"/>
          </p:cNvSpPr>
          <p:nvPr>
            <p:ph type="title"/>
          </p:nvPr>
        </p:nvSpPr>
        <p:spPr>
          <a:xfrm>
            <a:off x="628650" y="136525"/>
            <a:ext cx="8945008" cy="6278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7281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73C916-A855-4A44-887C-4B0B0302BB70}"/>
              </a:ext>
            </a:extLst>
          </p:cNvPr>
          <p:cNvSpPr>
            <a:spLocks noGrp="1"/>
          </p:cNvSpPr>
          <p:nvPr>
            <p:ph type="body" idx="1"/>
          </p:nvPr>
        </p:nvSpPr>
        <p:spPr>
          <a:xfrm>
            <a:off x="628650" y="1046375"/>
            <a:ext cx="5368925" cy="100028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223D2-26D8-6247-95D8-FF1E582FE7E7}"/>
              </a:ext>
            </a:extLst>
          </p:cNvPr>
          <p:cNvSpPr>
            <a:spLocks noGrp="1"/>
          </p:cNvSpPr>
          <p:nvPr>
            <p:ph sz="half" idx="2"/>
          </p:nvPr>
        </p:nvSpPr>
        <p:spPr>
          <a:xfrm>
            <a:off x="628650" y="2046656"/>
            <a:ext cx="5368925" cy="414300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C66A6E1-419B-034D-BEDC-345C08584C56}"/>
              </a:ext>
            </a:extLst>
          </p:cNvPr>
          <p:cNvSpPr>
            <a:spLocks noGrp="1"/>
          </p:cNvSpPr>
          <p:nvPr>
            <p:ph type="body" sz="quarter" idx="3"/>
          </p:nvPr>
        </p:nvSpPr>
        <p:spPr>
          <a:xfrm>
            <a:off x="6172200" y="1046375"/>
            <a:ext cx="5391150" cy="100028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E007A6-4312-A049-8BC1-5A30E3740A1D}"/>
              </a:ext>
            </a:extLst>
          </p:cNvPr>
          <p:cNvSpPr>
            <a:spLocks noGrp="1"/>
          </p:cNvSpPr>
          <p:nvPr>
            <p:ph sz="quarter" idx="4"/>
          </p:nvPr>
        </p:nvSpPr>
        <p:spPr>
          <a:xfrm>
            <a:off x="6172199" y="2046656"/>
            <a:ext cx="5391150" cy="4143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EF598C81-CC5B-8649-A495-CFCB68C90E98}"/>
              </a:ext>
            </a:extLst>
          </p:cNvPr>
          <p:cNvSpPr>
            <a:spLocks noGrp="1"/>
          </p:cNvSpPr>
          <p:nvPr>
            <p:ph type="title"/>
          </p:nvPr>
        </p:nvSpPr>
        <p:spPr>
          <a:xfrm>
            <a:off x="628650" y="136525"/>
            <a:ext cx="8945008" cy="6278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0962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9DFAB48-C97F-344F-9993-57AB36BAEBC5}"/>
              </a:ext>
            </a:extLst>
          </p:cNvPr>
          <p:cNvSpPr>
            <a:spLocks noGrp="1"/>
          </p:cNvSpPr>
          <p:nvPr>
            <p:ph type="title"/>
          </p:nvPr>
        </p:nvSpPr>
        <p:spPr>
          <a:xfrm>
            <a:off x="628650" y="136525"/>
            <a:ext cx="8945008" cy="6278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817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76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8E1CA-FE1F-3543-8521-B55B5F57CF61}"/>
              </a:ext>
            </a:extLst>
          </p:cNvPr>
          <p:cNvSpPr>
            <a:spLocks noGrp="1"/>
          </p:cNvSpPr>
          <p:nvPr>
            <p:ph idx="1"/>
          </p:nvPr>
        </p:nvSpPr>
        <p:spPr>
          <a:xfrm>
            <a:off x="5183188" y="987425"/>
            <a:ext cx="638664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F7BD680-2351-544D-9BBD-29B969549FF4}"/>
              </a:ext>
            </a:extLst>
          </p:cNvPr>
          <p:cNvSpPr>
            <a:spLocks noGrp="1"/>
          </p:cNvSpPr>
          <p:nvPr>
            <p:ph type="body" sz="half" idx="2"/>
          </p:nvPr>
        </p:nvSpPr>
        <p:spPr>
          <a:xfrm>
            <a:off x="622170" y="987425"/>
            <a:ext cx="4149856" cy="488156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7414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EE3F5BE-F37E-DE49-B16B-B17DE1A1CA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7FF695-D3D2-1D47-AFD3-49CFA0E67D9B}"/>
              </a:ext>
            </a:extLst>
          </p:cNvPr>
          <p:cNvSpPr>
            <a:spLocks noGrp="1"/>
          </p:cNvSpPr>
          <p:nvPr>
            <p:ph type="body" sz="half" idx="2"/>
          </p:nvPr>
        </p:nvSpPr>
        <p:spPr>
          <a:xfrm>
            <a:off x="839788" y="995363"/>
            <a:ext cx="3932237" cy="48736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8700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FDCAA7-6F25-F74D-94BA-725FAAE30EF3}"/>
              </a:ext>
            </a:extLst>
          </p:cNvPr>
          <p:cNvSpPr/>
          <p:nvPr userDrawn="1"/>
        </p:nvSpPr>
        <p:spPr>
          <a:xfrm>
            <a:off x="0" y="2"/>
            <a:ext cx="12192000" cy="875211"/>
          </a:xfrm>
          <a:prstGeom prst="rect">
            <a:avLst/>
          </a:prstGeom>
          <a:solidFill>
            <a:srgbClr val="1C4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itle Placeholder 1">
            <a:extLst>
              <a:ext uri="{FF2B5EF4-FFF2-40B4-BE49-F238E27FC236}">
                <a16:creationId xmlns:a16="http://schemas.microsoft.com/office/drawing/2014/main" id="{683632DA-580B-1842-9BC8-B0ED9D5FBCA7}"/>
              </a:ext>
            </a:extLst>
          </p:cNvPr>
          <p:cNvSpPr>
            <a:spLocks noGrp="1"/>
          </p:cNvSpPr>
          <p:nvPr>
            <p:ph type="title"/>
          </p:nvPr>
        </p:nvSpPr>
        <p:spPr>
          <a:xfrm>
            <a:off x="628650" y="136525"/>
            <a:ext cx="8945008" cy="627801"/>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50EC94C3-86D7-6A4E-981B-72592116D8BB}"/>
              </a:ext>
            </a:extLst>
          </p:cNvPr>
          <p:cNvSpPr>
            <a:spLocks noGrp="1"/>
          </p:cNvSpPr>
          <p:nvPr>
            <p:ph type="body" idx="1"/>
          </p:nvPr>
        </p:nvSpPr>
        <p:spPr>
          <a:xfrm>
            <a:off x="628650" y="1254035"/>
            <a:ext cx="7886700" cy="45981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958C98DC-4074-D641-9E13-EA3B3C855A1F}"/>
              </a:ext>
            </a:extLst>
          </p:cNvPr>
          <p:cNvGrpSpPr/>
          <p:nvPr userDrawn="1"/>
        </p:nvGrpSpPr>
        <p:grpSpPr>
          <a:xfrm>
            <a:off x="6839706" y="6351963"/>
            <a:ext cx="5260156" cy="446276"/>
            <a:chOff x="3440216" y="6304546"/>
            <a:chExt cx="5260156" cy="446276"/>
          </a:xfrm>
        </p:grpSpPr>
        <p:pic>
          <p:nvPicPr>
            <p:cNvPr id="11" name="Picture 10">
              <a:extLst>
                <a:ext uri="{FF2B5EF4-FFF2-40B4-BE49-F238E27FC236}">
                  <a16:creationId xmlns:a16="http://schemas.microsoft.com/office/drawing/2014/main" id="{2B289C88-891F-A943-BB25-A3BAFE4F0976}"/>
                </a:ext>
              </a:extLst>
            </p:cNvPr>
            <p:cNvPicPr>
              <a:picLocks noChangeAspect="1"/>
            </p:cNvPicPr>
            <p:nvPr userDrawn="1"/>
          </p:nvPicPr>
          <p:blipFill>
            <a:blip r:embed="rId13"/>
            <a:stretch>
              <a:fillRect/>
            </a:stretch>
          </p:blipFill>
          <p:spPr>
            <a:xfrm>
              <a:off x="8068735" y="6321045"/>
              <a:ext cx="631637" cy="420350"/>
            </a:xfrm>
            <a:prstGeom prst="rect">
              <a:avLst/>
            </a:prstGeom>
          </p:spPr>
        </p:pic>
        <p:sp>
          <p:nvSpPr>
            <p:cNvPr id="12" name="TextBox 11">
              <a:extLst>
                <a:ext uri="{FF2B5EF4-FFF2-40B4-BE49-F238E27FC236}">
                  <a16:creationId xmlns:a16="http://schemas.microsoft.com/office/drawing/2014/main" id="{7D83E17D-27AE-9545-916C-A4282FB9AA7F}"/>
                </a:ext>
              </a:extLst>
            </p:cNvPr>
            <p:cNvSpPr txBox="1"/>
            <p:nvPr userDrawn="1"/>
          </p:nvSpPr>
          <p:spPr>
            <a:xfrm>
              <a:off x="3440216" y="6304546"/>
              <a:ext cx="4628519" cy="446276"/>
            </a:xfrm>
            <a:prstGeom prst="rect">
              <a:avLst/>
            </a:prstGeom>
            <a:noFill/>
          </p:spPr>
          <p:txBody>
            <a:bodyPr wrap="square" rtlCol="0" anchor="ctr">
              <a:spAutoFit/>
            </a:bodyPr>
            <a:lstStyle/>
            <a:p>
              <a:pPr algn="r"/>
              <a:r>
                <a:rPr lang="en-GB" sz="1150" kern="1200" dirty="0">
                  <a:solidFill>
                    <a:schemeClr val="tx1"/>
                  </a:solidFill>
                  <a:effectLst/>
                  <a:latin typeface="+mn-lt"/>
                  <a:ea typeface="+mn-ea"/>
                  <a:cs typeface="+mn-cs"/>
                </a:rPr>
                <a:t>This project has received funding from the European Union’s Horizon 2020 research and innovation programme under grant agreement No 824063</a:t>
              </a:r>
            </a:p>
          </p:txBody>
        </p:sp>
      </p:grpSp>
      <p:grpSp>
        <p:nvGrpSpPr>
          <p:cNvPr id="13" name="Group 12">
            <a:extLst>
              <a:ext uri="{FF2B5EF4-FFF2-40B4-BE49-F238E27FC236}">
                <a16:creationId xmlns:a16="http://schemas.microsoft.com/office/drawing/2014/main" id="{4A12483F-AEB6-AD4E-921D-A2DF09BF8ECF}"/>
              </a:ext>
            </a:extLst>
          </p:cNvPr>
          <p:cNvGrpSpPr/>
          <p:nvPr userDrawn="1"/>
        </p:nvGrpSpPr>
        <p:grpSpPr>
          <a:xfrm>
            <a:off x="195835" y="6393018"/>
            <a:ext cx="1641072" cy="369332"/>
            <a:chOff x="3665009" y="6019128"/>
            <a:chExt cx="1641072" cy="369332"/>
          </a:xfrm>
        </p:grpSpPr>
        <p:pic>
          <p:nvPicPr>
            <p:cNvPr id="14" name="Picture 13">
              <a:extLst>
                <a:ext uri="{FF2B5EF4-FFF2-40B4-BE49-F238E27FC236}">
                  <a16:creationId xmlns:a16="http://schemas.microsoft.com/office/drawing/2014/main" id="{8367B795-DCBF-A646-A096-0D626325B40E}"/>
                </a:ext>
              </a:extLst>
            </p:cNvPr>
            <p:cNvPicPr>
              <a:picLocks noChangeAspect="1"/>
            </p:cNvPicPr>
            <p:nvPr userDrawn="1"/>
          </p:nvPicPr>
          <p:blipFill>
            <a:blip r:embed="rId14"/>
            <a:stretch>
              <a:fillRect/>
            </a:stretch>
          </p:blipFill>
          <p:spPr>
            <a:xfrm>
              <a:off x="3665009" y="6094182"/>
              <a:ext cx="364806" cy="273605"/>
            </a:xfrm>
            <a:prstGeom prst="rect">
              <a:avLst/>
            </a:prstGeom>
          </p:spPr>
        </p:pic>
        <p:sp>
          <p:nvSpPr>
            <p:cNvPr id="15" name="TextBox 14">
              <a:extLst>
                <a:ext uri="{FF2B5EF4-FFF2-40B4-BE49-F238E27FC236}">
                  <a16:creationId xmlns:a16="http://schemas.microsoft.com/office/drawing/2014/main" id="{A11D0115-C87F-254A-AB7C-E4DDF46A4D70}"/>
                </a:ext>
              </a:extLst>
            </p:cNvPr>
            <p:cNvSpPr txBox="1"/>
            <p:nvPr userDrawn="1"/>
          </p:nvSpPr>
          <p:spPr>
            <a:xfrm>
              <a:off x="3968855" y="6019128"/>
              <a:ext cx="1337226" cy="369332"/>
            </a:xfrm>
            <a:prstGeom prst="rect">
              <a:avLst/>
            </a:prstGeom>
            <a:noFill/>
          </p:spPr>
          <p:txBody>
            <a:bodyPr wrap="none" rtlCol="0">
              <a:spAutoFit/>
            </a:bodyPr>
            <a:lstStyle/>
            <a:p>
              <a:r>
                <a:rPr lang="en-GB" sz="1800" dirty="0">
                  <a:solidFill>
                    <a:srgbClr val="03B5EF"/>
                  </a:solidFill>
                </a:rPr>
                <a:t>@RI_VIS_eu</a:t>
              </a:r>
            </a:p>
          </p:txBody>
        </p:sp>
      </p:grpSp>
      <p:grpSp>
        <p:nvGrpSpPr>
          <p:cNvPr id="16" name="Group 15">
            <a:extLst>
              <a:ext uri="{FF2B5EF4-FFF2-40B4-BE49-F238E27FC236}">
                <a16:creationId xmlns:a16="http://schemas.microsoft.com/office/drawing/2014/main" id="{F5DFCF36-B33E-844D-9C4C-9753E405ACF9}"/>
              </a:ext>
            </a:extLst>
          </p:cNvPr>
          <p:cNvGrpSpPr/>
          <p:nvPr userDrawn="1"/>
        </p:nvGrpSpPr>
        <p:grpSpPr>
          <a:xfrm>
            <a:off x="2035981" y="6393018"/>
            <a:ext cx="1182804" cy="369332"/>
            <a:chOff x="244887" y="5976056"/>
            <a:chExt cx="1182804" cy="369332"/>
          </a:xfrm>
        </p:grpSpPr>
        <p:sp>
          <p:nvSpPr>
            <p:cNvPr id="17" name="TextBox 16">
              <a:extLst>
                <a:ext uri="{FF2B5EF4-FFF2-40B4-BE49-F238E27FC236}">
                  <a16:creationId xmlns:a16="http://schemas.microsoft.com/office/drawing/2014/main" id="{7EA6D081-1147-1246-A729-A1B470EFFE02}"/>
                </a:ext>
              </a:extLst>
            </p:cNvPr>
            <p:cNvSpPr txBox="1"/>
            <p:nvPr userDrawn="1"/>
          </p:nvSpPr>
          <p:spPr>
            <a:xfrm>
              <a:off x="499680" y="5976056"/>
              <a:ext cx="928011" cy="369332"/>
            </a:xfrm>
            <a:prstGeom prst="rect">
              <a:avLst/>
            </a:prstGeom>
            <a:noFill/>
          </p:spPr>
          <p:txBody>
            <a:bodyPr wrap="none" rtlCol="0">
              <a:spAutoFit/>
            </a:bodyPr>
            <a:lstStyle/>
            <a:p>
              <a:r>
                <a:rPr lang="en-GB" sz="1800" dirty="0">
                  <a:solidFill>
                    <a:srgbClr val="1C448F"/>
                  </a:solidFill>
                </a:rPr>
                <a:t>ri-vis.eu</a:t>
              </a:r>
            </a:p>
          </p:txBody>
        </p:sp>
        <p:pic>
          <p:nvPicPr>
            <p:cNvPr id="18" name="Picture 17">
              <a:extLst>
                <a:ext uri="{FF2B5EF4-FFF2-40B4-BE49-F238E27FC236}">
                  <a16:creationId xmlns:a16="http://schemas.microsoft.com/office/drawing/2014/main" id="{7C4A9AB2-0842-7F4B-859E-78FDCB60AA7D}"/>
                </a:ext>
              </a:extLst>
            </p:cNvPr>
            <p:cNvPicPr>
              <a:picLocks noChangeAspect="1"/>
            </p:cNvPicPr>
            <p:nvPr userDrawn="1"/>
          </p:nvPicPr>
          <p:blipFill>
            <a:blip r:embed="rId15"/>
            <a:stretch>
              <a:fillRect/>
            </a:stretch>
          </p:blipFill>
          <p:spPr>
            <a:xfrm>
              <a:off x="244887" y="6052276"/>
              <a:ext cx="266700" cy="279400"/>
            </a:xfrm>
            <a:prstGeom prst="rect">
              <a:avLst/>
            </a:prstGeom>
          </p:spPr>
        </p:pic>
      </p:grpSp>
      <p:pic>
        <p:nvPicPr>
          <p:cNvPr id="19" name="Picture 18">
            <a:extLst>
              <a:ext uri="{FF2B5EF4-FFF2-40B4-BE49-F238E27FC236}">
                <a16:creationId xmlns:a16="http://schemas.microsoft.com/office/drawing/2014/main" id="{60ECB371-E0A3-F843-97CC-0CFD000DFDA5}"/>
              </a:ext>
            </a:extLst>
          </p:cNvPr>
          <p:cNvPicPr>
            <a:picLocks noChangeAspect="1"/>
          </p:cNvPicPr>
          <p:nvPr userDrawn="1"/>
        </p:nvPicPr>
        <p:blipFill>
          <a:blip r:embed="rId16"/>
          <a:stretch>
            <a:fillRect/>
          </a:stretch>
        </p:blipFill>
        <p:spPr>
          <a:xfrm>
            <a:off x="10222774" y="0"/>
            <a:ext cx="1969226" cy="875211"/>
          </a:xfrm>
          <a:prstGeom prst="rect">
            <a:avLst/>
          </a:prstGeom>
        </p:spPr>
      </p:pic>
    </p:spTree>
    <p:extLst>
      <p:ext uri="{BB962C8B-B14F-4D97-AF65-F5344CB8AC3E}">
        <p14:creationId xmlns:p14="http://schemas.microsoft.com/office/powerpoint/2010/main" val="4266070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kern="1200">
          <a:solidFill>
            <a:schemeClr val="bg1"/>
          </a:solidFill>
          <a:latin typeface="Seravek" panose="020B0503040000020004" pitchFamily="34" charset="0"/>
          <a:ea typeface="+mj-ea"/>
          <a:cs typeface="+mj-cs"/>
        </a:defRPr>
      </a:lvl1pPr>
    </p:titleStyle>
    <p:bodyStyle>
      <a:lvl1pPr marL="228600" indent="-228600" algn="l" defTabSz="914400" rtl="0" eaLnBrk="1" latinLnBrk="0" hangingPunct="1">
        <a:lnSpc>
          <a:spcPct val="90000"/>
        </a:lnSpc>
        <a:spcBef>
          <a:spcPts val="1000"/>
        </a:spcBef>
        <a:buClr>
          <a:srgbClr val="1C448F"/>
        </a:buClr>
        <a:buFont typeface="System Font"/>
        <a:buChar char="⚬"/>
        <a:defRPr sz="2800" kern="1200">
          <a:solidFill>
            <a:schemeClr val="tx1"/>
          </a:solidFill>
          <a:latin typeface="Seravek" panose="020B0503040000020004" pitchFamily="34" charset="0"/>
          <a:ea typeface="+mn-ea"/>
          <a:cs typeface="+mn-cs"/>
        </a:defRPr>
      </a:lvl1pPr>
      <a:lvl2pPr marL="685800" indent="-228600" algn="l" defTabSz="914400" rtl="0" eaLnBrk="1" latinLnBrk="0" hangingPunct="1">
        <a:lnSpc>
          <a:spcPct val="90000"/>
        </a:lnSpc>
        <a:spcBef>
          <a:spcPts val="500"/>
        </a:spcBef>
        <a:buClr>
          <a:srgbClr val="1C448F"/>
        </a:buClr>
        <a:buFont typeface="System Font"/>
        <a:buChar char="⚬"/>
        <a:defRPr sz="2400" kern="1200">
          <a:solidFill>
            <a:schemeClr val="tx1"/>
          </a:solidFill>
          <a:latin typeface="Seravek" panose="020B0503040000020004" pitchFamily="34" charset="0"/>
          <a:ea typeface="+mn-ea"/>
          <a:cs typeface="+mn-cs"/>
        </a:defRPr>
      </a:lvl2pPr>
      <a:lvl3pPr marL="1143000" indent="-228600" algn="l" defTabSz="914400" rtl="0" eaLnBrk="1" latinLnBrk="0" hangingPunct="1">
        <a:lnSpc>
          <a:spcPct val="90000"/>
        </a:lnSpc>
        <a:spcBef>
          <a:spcPts val="500"/>
        </a:spcBef>
        <a:buClr>
          <a:srgbClr val="1C448F"/>
        </a:buClr>
        <a:buFont typeface="System Font"/>
        <a:buChar char="⚬"/>
        <a:defRPr sz="2000" kern="1200">
          <a:solidFill>
            <a:schemeClr val="tx1"/>
          </a:solidFill>
          <a:latin typeface="Seravek" panose="020B0503040000020004" pitchFamily="34" charset="0"/>
          <a:ea typeface="+mn-ea"/>
          <a:cs typeface="+mn-cs"/>
        </a:defRPr>
      </a:lvl3pPr>
      <a:lvl4pPr marL="1600200" indent="-228600" algn="l" defTabSz="914400" rtl="0" eaLnBrk="1" latinLnBrk="0" hangingPunct="1">
        <a:lnSpc>
          <a:spcPct val="90000"/>
        </a:lnSpc>
        <a:spcBef>
          <a:spcPts val="500"/>
        </a:spcBef>
        <a:buClr>
          <a:srgbClr val="1C448F"/>
        </a:buClr>
        <a:buFont typeface="System Font"/>
        <a:buChar char="⚬"/>
        <a:defRPr sz="1800" kern="1200">
          <a:solidFill>
            <a:schemeClr val="tx1"/>
          </a:solidFill>
          <a:latin typeface="Seravek" panose="020B0503040000020004" pitchFamily="34" charset="0"/>
          <a:ea typeface="+mn-ea"/>
          <a:cs typeface="+mn-cs"/>
        </a:defRPr>
      </a:lvl4pPr>
      <a:lvl5pPr marL="2057400" indent="-228600" algn="l" defTabSz="914400" rtl="0" eaLnBrk="1" latinLnBrk="0" hangingPunct="1">
        <a:lnSpc>
          <a:spcPct val="90000"/>
        </a:lnSpc>
        <a:spcBef>
          <a:spcPts val="500"/>
        </a:spcBef>
        <a:buClr>
          <a:srgbClr val="1C448F"/>
        </a:buClr>
        <a:buFont typeface="System Font"/>
        <a:buChar char="⚬"/>
        <a:defRPr sz="1800" kern="1200">
          <a:solidFill>
            <a:schemeClr val="tx1"/>
          </a:solidFill>
          <a:latin typeface="Seravek" panose="020B0503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zenodo.org/record/5793442#.YdL4lC2ZPYU" TargetMode="External"/><Relationship Id="rId2" Type="http://schemas.openxmlformats.org/officeDocument/2006/relationships/hyperlink" Target="https://zenodo.org/record/5793657#.YdMEKS2ZPY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i-vis.eu/network/rivis/white-papers" TargetMode="External"/><Relationship Id="rId2" Type="http://schemas.openxmlformats.org/officeDocument/2006/relationships/hyperlink" Target="https://ri-vis.eu/network/rivis/news/launch-of-communication-toolkit-for-research-infrastructur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cmar.ualg.pt/en/webform/improving-communication-eu-research-infrastructures-latin-america-stakehold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cmar.ualg.pt/webform/improving-communication-eu-ri-afri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5400-3A7B-9445-8DE4-BA093FE61F34}"/>
              </a:ext>
            </a:extLst>
          </p:cNvPr>
          <p:cNvSpPr>
            <a:spLocks noGrp="1"/>
          </p:cNvSpPr>
          <p:nvPr>
            <p:ph type="ctrTitle"/>
          </p:nvPr>
        </p:nvSpPr>
        <p:spPr/>
        <p:txBody>
          <a:bodyPr>
            <a:normAutofit fontScale="90000"/>
          </a:bodyPr>
          <a:lstStyle/>
          <a:p>
            <a:r>
              <a:rPr lang="en-US" dirty="0"/>
              <a:t>REGIONAL COMMUNICATION GUIDELINES FOR LATIN AMERICA &amp; AFRICAN COUNTRIES</a:t>
            </a:r>
          </a:p>
        </p:txBody>
      </p:sp>
      <p:sp>
        <p:nvSpPr>
          <p:cNvPr id="3" name="Subtitle 2">
            <a:extLst>
              <a:ext uri="{FF2B5EF4-FFF2-40B4-BE49-F238E27FC236}">
                <a16:creationId xmlns:a16="http://schemas.microsoft.com/office/drawing/2014/main" id="{12D753CB-D04D-3E40-A903-CF4609BB4858}"/>
              </a:ext>
            </a:extLst>
          </p:cNvPr>
          <p:cNvSpPr>
            <a:spLocks noGrp="1"/>
          </p:cNvSpPr>
          <p:nvPr>
            <p:ph type="subTitle" idx="1"/>
          </p:nvPr>
        </p:nvSpPr>
        <p:spPr/>
        <p:txBody>
          <a:bodyPr>
            <a:normAutofit/>
          </a:bodyPr>
          <a:lstStyle/>
          <a:p>
            <a:r>
              <a:rPr lang="en-GB" dirty="0"/>
              <a:t>17th January 2022</a:t>
            </a:r>
          </a:p>
          <a:p>
            <a:r>
              <a:rPr lang="en-GB" dirty="0"/>
              <a:t>Work package 5 (task 5.2)</a:t>
            </a:r>
          </a:p>
          <a:p>
            <a:r>
              <a:rPr lang="en-GB" dirty="0"/>
              <a:t>Rita Costa Abecasis, </a:t>
            </a:r>
            <a:r>
              <a:rPr lang="en-US" dirty="0"/>
              <a:t>Sabrina Gaber</a:t>
            </a:r>
          </a:p>
        </p:txBody>
      </p:sp>
    </p:spTree>
    <p:extLst>
      <p:ext uri="{BB962C8B-B14F-4D97-AF65-F5344CB8AC3E}">
        <p14:creationId xmlns:p14="http://schemas.microsoft.com/office/powerpoint/2010/main" val="144779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9BBF34-DD1F-224B-A237-1CA87564FB02}"/>
              </a:ext>
            </a:extLst>
          </p:cNvPr>
          <p:cNvSpPr>
            <a:spLocks noGrp="1"/>
          </p:cNvSpPr>
          <p:nvPr>
            <p:ph idx="1"/>
          </p:nvPr>
        </p:nvSpPr>
        <p:spPr/>
        <p:txBody>
          <a:bodyPr/>
          <a:lstStyle/>
          <a:p>
            <a:r>
              <a:rPr lang="en-GB" b="1" dirty="0"/>
              <a:t>Funding</a:t>
            </a:r>
          </a:p>
          <a:p>
            <a:r>
              <a:rPr lang="en-GB" dirty="0"/>
              <a:t>Potential </a:t>
            </a:r>
            <a:r>
              <a:rPr lang="en-GB" b="1" dirty="0"/>
              <a:t>linguistic barriers </a:t>
            </a:r>
            <a:r>
              <a:rPr lang="en-GB" dirty="0"/>
              <a:t>(all regions)</a:t>
            </a:r>
          </a:p>
          <a:p>
            <a:r>
              <a:rPr lang="en-GB" b="1" dirty="0"/>
              <a:t>Difficulty knowing how to reach out to EU RI stakeholders </a:t>
            </a:r>
            <a:r>
              <a:rPr lang="en-GB" dirty="0"/>
              <a:t>and ensure timely follow-up</a:t>
            </a:r>
          </a:p>
          <a:p>
            <a:pPr lvl="1"/>
            <a:r>
              <a:rPr lang="en-GB" dirty="0"/>
              <a:t>This inspired our 2-pronged approach: an </a:t>
            </a:r>
            <a:r>
              <a:rPr lang="en-GB" b="1" dirty="0"/>
              <a:t>‘active’ and ’passive’ strategy</a:t>
            </a:r>
            <a:r>
              <a:rPr lang="en-GB" dirty="0"/>
              <a:t>; a toolkit to actively reach out to international stakeholders, and tips on how to make your EU RI more findable, and understandable to international users looking for information online</a:t>
            </a:r>
            <a:endParaRPr lang="en-FR" dirty="0"/>
          </a:p>
          <a:p>
            <a:endParaRPr lang="en-FR" dirty="0"/>
          </a:p>
        </p:txBody>
      </p:sp>
      <p:sp>
        <p:nvSpPr>
          <p:cNvPr id="3" name="Title 2">
            <a:extLst>
              <a:ext uri="{FF2B5EF4-FFF2-40B4-BE49-F238E27FC236}">
                <a16:creationId xmlns:a16="http://schemas.microsoft.com/office/drawing/2014/main" id="{DC712CED-70EA-1A40-BE4D-A08ACF17FB2D}"/>
              </a:ext>
            </a:extLst>
          </p:cNvPr>
          <p:cNvSpPr>
            <a:spLocks noGrp="1"/>
          </p:cNvSpPr>
          <p:nvPr>
            <p:ph type="title"/>
          </p:nvPr>
        </p:nvSpPr>
        <p:spPr/>
        <p:txBody>
          <a:bodyPr/>
          <a:lstStyle/>
          <a:p>
            <a:r>
              <a:rPr lang="en-FR" dirty="0"/>
              <a:t>Main takeaways: constraints</a:t>
            </a:r>
          </a:p>
        </p:txBody>
      </p:sp>
    </p:spTree>
    <p:extLst>
      <p:ext uri="{BB962C8B-B14F-4D97-AF65-F5344CB8AC3E}">
        <p14:creationId xmlns:p14="http://schemas.microsoft.com/office/powerpoint/2010/main" val="59906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DCC31-4E73-614C-AAD0-AF69C10053DD}"/>
              </a:ext>
            </a:extLst>
          </p:cNvPr>
          <p:cNvSpPr>
            <a:spLocks noGrp="1"/>
          </p:cNvSpPr>
          <p:nvPr>
            <p:ph idx="1"/>
          </p:nvPr>
        </p:nvSpPr>
        <p:spPr/>
        <p:txBody>
          <a:bodyPr>
            <a:normAutofit fontScale="92500" lnSpcReduction="10000"/>
          </a:bodyPr>
          <a:lstStyle/>
          <a:p>
            <a:pPr marL="0" indent="0">
              <a:buNone/>
            </a:pPr>
            <a:r>
              <a:rPr lang="en-GB" b="1" dirty="0"/>
              <a:t>Step 1: Do your homework</a:t>
            </a:r>
            <a:endParaRPr lang="en-GB" dirty="0"/>
          </a:p>
          <a:p>
            <a:r>
              <a:rPr lang="en-GB" dirty="0"/>
              <a:t>Identify and read </a:t>
            </a:r>
            <a:r>
              <a:rPr lang="en-GB" b="1" dirty="0"/>
              <a:t>background materials</a:t>
            </a:r>
            <a:r>
              <a:rPr lang="en-GB" dirty="0"/>
              <a:t>, identify existing collaboration with other RI’s</a:t>
            </a:r>
          </a:p>
          <a:p>
            <a:r>
              <a:rPr lang="en-GB" dirty="0"/>
              <a:t>Read </a:t>
            </a:r>
            <a:r>
              <a:rPr lang="en-GB" b="1" dirty="0"/>
              <a:t>literature</a:t>
            </a:r>
            <a:r>
              <a:rPr lang="en-GB" dirty="0"/>
              <a:t> to better understand the </a:t>
            </a:r>
            <a:r>
              <a:rPr lang="en-GB" b="1" dirty="0"/>
              <a:t>national/regional politics </a:t>
            </a:r>
            <a:r>
              <a:rPr lang="en-GB" dirty="0"/>
              <a:t>and see how your RI can add value by (co-)developing context-appropriate solutions to </a:t>
            </a:r>
            <a:r>
              <a:rPr lang="en-GB" b="1" dirty="0"/>
              <a:t>meet local needs</a:t>
            </a:r>
          </a:p>
          <a:p>
            <a:endParaRPr lang="en-GB" dirty="0"/>
          </a:p>
          <a:p>
            <a:pPr marL="0" indent="0">
              <a:buNone/>
            </a:pPr>
            <a:r>
              <a:rPr lang="en-GB" b="1" dirty="0"/>
              <a:t>Step 2: Identity your communications goals</a:t>
            </a:r>
            <a:endParaRPr lang="en-GB" dirty="0"/>
          </a:p>
          <a:p>
            <a:r>
              <a:rPr lang="en-GB" dirty="0"/>
              <a:t>Align communications goals with business goals </a:t>
            </a:r>
          </a:p>
          <a:p>
            <a:r>
              <a:rPr lang="en-GB" dirty="0"/>
              <a:t>Be clear in your expectations</a:t>
            </a:r>
          </a:p>
          <a:p>
            <a:r>
              <a:rPr lang="en-GB" dirty="0"/>
              <a:t>Keep in mind your </a:t>
            </a:r>
            <a:r>
              <a:rPr lang="en-GB" b="1" dirty="0"/>
              <a:t>targets’ goals </a:t>
            </a:r>
            <a:r>
              <a:rPr lang="en-GB" dirty="0"/>
              <a:t>when developing your own, and adapt as needed </a:t>
            </a:r>
          </a:p>
        </p:txBody>
      </p:sp>
      <p:sp>
        <p:nvSpPr>
          <p:cNvPr id="3" name="Title 2">
            <a:extLst>
              <a:ext uri="{FF2B5EF4-FFF2-40B4-BE49-F238E27FC236}">
                <a16:creationId xmlns:a16="http://schemas.microsoft.com/office/drawing/2014/main" id="{9ADA24CF-4C79-3444-A0E8-E14CD7FD2330}"/>
              </a:ext>
            </a:extLst>
          </p:cNvPr>
          <p:cNvSpPr>
            <a:spLocks noGrp="1"/>
          </p:cNvSpPr>
          <p:nvPr>
            <p:ph type="title"/>
          </p:nvPr>
        </p:nvSpPr>
        <p:spPr/>
        <p:txBody>
          <a:bodyPr/>
          <a:lstStyle/>
          <a:p>
            <a:r>
              <a:rPr lang="en-FR" dirty="0"/>
              <a:t>The guidelines: a quick overview</a:t>
            </a:r>
          </a:p>
        </p:txBody>
      </p:sp>
    </p:spTree>
    <p:extLst>
      <p:ext uri="{BB962C8B-B14F-4D97-AF65-F5344CB8AC3E}">
        <p14:creationId xmlns:p14="http://schemas.microsoft.com/office/powerpoint/2010/main" val="149899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E4BFA3-5EB3-8544-AA34-1C044955FB6A}"/>
              </a:ext>
            </a:extLst>
          </p:cNvPr>
          <p:cNvSpPr>
            <a:spLocks noGrp="1"/>
          </p:cNvSpPr>
          <p:nvPr>
            <p:ph idx="1"/>
          </p:nvPr>
        </p:nvSpPr>
        <p:spPr/>
        <p:txBody>
          <a:bodyPr>
            <a:normAutofit/>
          </a:bodyPr>
          <a:lstStyle/>
          <a:p>
            <a:pPr marL="0" indent="0">
              <a:buNone/>
            </a:pPr>
            <a:r>
              <a:rPr lang="en-GB" b="1" dirty="0"/>
              <a:t>Step 3: Identify and get to know your target audiences</a:t>
            </a:r>
          </a:p>
          <a:p>
            <a:r>
              <a:rPr lang="en-GB" b="1" dirty="0"/>
              <a:t>Coordinate with your RI peers </a:t>
            </a:r>
            <a:r>
              <a:rPr lang="en-GB" dirty="0"/>
              <a:t>to identify potentially interested parties or ‘target audiences’ </a:t>
            </a:r>
          </a:p>
          <a:p>
            <a:r>
              <a:rPr lang="en-GB" b="1" dirty="0"/>
              <a:t>Consider all target audiences </a:t>
            </a:r>
            <a:r>
              <a:rPr lang="en-GB" dirty="0"/>
              <a:t>(ie primary and secondary)</a:t>
            </a:r>
          </a:p>
          <a:p>
            <a:pPr lvl="1"/>
            <a:r>
              <a:rPr lang="en-GB" dirty="0"/>
              <a:t>To engage with researchers, you may need to reach them via an alternative route (eg by contacting their university network)</a:t>
            </a:r>
          </a:p>
          <a:p>
            <a:pPr lvl="1"/>
            <a:r>
              <a:rPr lang="en-GB" dirty="0"/>
              <a:t>Consider additional audiences which may be very important in disseminating information and/or enabling collaboration (funders, governments, etc.)</a:t>
            </a:r>
          </a:p>
          <a:p>
            <a:r>
              <a:rPr lang="en-GB" dirty="0"/>
              <a:t>Consider </a:t>
            </a:r>
            <a:r>
              <a:rPr lang="en-GB" b="1" dirty="0"/>
              <a:t>in-person events </a:t>
            </a:r>
            <a:r>
              <a:rPr lang="en-GB" dirty="0"/>
              <a:t>such as community engagement </a:t>
            </a:r>
            <a:r>
              <a:rPr lang="en-GB" b="1" dirty="0"/>
              <a:t>workshops</a:t>
            </a:r>
            <a:r>
              <a:rPr lang="en-GB" dirty="0"/>
              <a:t> to better understand local needs and how your RI and local stakeholders could work together to address local needs </a:t>
            </a:r>
          </a:p>
          <a:p>
            <a:endParaRPr lang="en-FR" dirty="0"/>
          </a:p>
        </p:txBody>
      </p:sp>
      <p:sp>
        <p:nvSpPr>
          <p:cNvPr id="3" name="Title 2">
            <a:extLst>
              <a:ext uri="{FF2B5EF4-FFF2-40B4-BE49-F238E27FC236}">
                <a16:creationId xmlns:a16="http://schemas.microsoft.com/office/drawing/2014/main" id="{4266A0AB-1E42-A641-88C3-BB69F5AE6F69}"/>
              </a:ext>
            </a:extLst>
          </p:cNvPr>
          <p:cNvSpPr>
            <a:spLocks noGrp="1"/>
          </p:cNvSpPr>
          <p:nvPr>
            <p:ph type="title"/>
          </p:nvPr>
        </p:nvSpPr>
        <p:spPr/>
        <p:txBody>
          <a:bodyPr/>
          <a:lstStyle/>
          <a:p>
            <a:r>
              <a:rPr lang="en-FR" dirty="0"/>
              <a:t>The guidelines: a quick overview</a:t>
            </a:r>
          </a:p>
        </p:txBody>
      </p:sp>
    </p:spTree>
    <p:extLst>
      <p:ext uri="{BB962C8B-B14F-4D97-AF65-F5344CB8AC3E}">
        <p14:creationId xmlns:p14="http://schemas.microsoft.com/office/powerpoint/2010/main" val="426931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CECD4-E8F9-254A-855D-2AD2829D2C1D}"/>
              </a:ext>
            </a:extLst>
          </p:cNvPr>
          <p:cNvSpPr>
            <a:spLocks noGrp="1"/>
          </p:cNvSpPr>
          <p:nvPr>
            <p:ph idx="1"/>
          </p:nvPr>
        </p:nvSpPr>
        <p:spPr/>
        <p:txBody>
          <a:bodyPr>
            <a:normAutofit/>
          </a:bodyPr>
          <a:lstStyle/>
          <a:p>
            <a:pPr marL="0" indent="0">
              <a:buNone/>
            </a:pPr>
            <a:r>
              <a:rPr lang="en-GB" b="1" dirty="0"/>
              <a:t>Step 4: Develop your key messages (1/2)</a:t>
            </a:r>
            <a:endParaRPr lang="en-GB" dirty="0"/>
          </a:p>
          <a:p>
            <a:r>
              <a:rPr lang="en-GB" dirty="0"/>
              <a:t>People have </a:t>
            </a:r>
            <a:r>
              <a:rPr lang="en-GB" b="1" dirty="0"/>
              <a:t>differing understandings of an RI</a:t>
            </a:r>
            <a:r>
              <a:rPr lang="en-GB" dirty="0"/>
              <a:t>, so start with a basic definition and highlight your RI’s specific areas of research </a:t>
            </a:r>
          </a:p>
          <a:p>
            <a:r>
              <a:rPr lang="en-GB" dirty="0"/>
              <a:t>Develop messages to </a:t>
            </a:r>
            <a:r>
              <a:rPr lang="en-GB" b="1" dirty="0"/>
              <a:t>grab stakeholders’ attention </a:t>
            </a:r>
            <a:r>
              <a:rPr lang="en-GB" dirty="0"/>
              <a:t>using phrases like ‘funding  or knowledge-sharing opportunity’, ‘collaboration’, ‘science diplomacy’, ‘capacity building’, ‘increased visibility’</a:t>
            </a:r>
          </a:p>
          <a:p>
            <a:r>
              <a:rPr lang="en-GB" dirty="0"/>
              <a:t>Keep in mind that words/messages may have a </a:t>
            </a:r>
            <a:r>
              <a:rPr lang="en-GB" b="1" dirty="0"/>
              <a:t>different meaning </a:t>
            </a:r>
            <a:r>
              <a:rPr lang="en-GB" dirty="0"/>
              <a:t>for different groups and within groups </a:t>
            </a:r>
          </a:p>
          <a:p>
            <a:r>
              <a:rPr lang="en-GB" dirty="0"/>
              <a:t>Be aware of your </a:t>
            </a:r>
            <a:r>
              <a:rPr lang="en-GB" b="1" dirty="0"/>
              <a:t>‘cultural baggage’ </a:t>
            </a:r>
            <a:r>
              <a:rPr lang="en-GB" dirty="0"/>
              <a:t>and how your own socio-cultural experience/lens can affect your communications</a:t>
            </a:r>
          </a:p>
        </p:txBody>
      </p:sp>
      <p:sp>
        <p:nvSpPr>
          <p:cNvPr id="3" name="Title 2">
            <a:extLst>
              <a:ext uri="{FF2B5EF4-FFF2-40B4-BE49-F238E27FC236}">
                <a16:creationId xmlns:a16="http://schemas.microsoft.com/office/drawing/2014/main" id="{D57A5E8D-2104-F842-A7CE-89D187A66056}"/>
              </a:ext>
            </a:extLst>
          </p:cNvPr>
          <p:cNvSpPr>
            <a:spLocks noGrp="1"/>
          </p:cNvSpPr>
          <p:nvPr>
            <p:ph type="title"/>
          </p:nvPr>
        </p:nvSpPr>
        <p:spPr/>
        <p:txBody>
          <a:bodyPr/>
          <a:lstStyle/>
          <a:p>
            <a:r>
              <a:rPr lang="en-FR" dirty="0"/>
              <a:t>The guidelines: a quick overview</a:t>
            </a:r>
          </a:p>
        </p:txBody>
      </p:sp>
    </p:spTree>
    <p:extLst>
      <p:ext uri="{BB962C8B-B14F-4D97-AF65-F5344CB8AC3E}">
        <p14:creationId xmlns:p14="http://schemas.microsoft.com/office/powerpoint/2010/main" val="294439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5A23C9-7A2F-DA4A-8DAC-77B93BAD1DD9}"/>
              </a:ext>
            </a:extLst>
          </p:cNvPr>
          <p:cNvSpPr>
            <a:spLocks noGrp="1"/>
          </p:cNvSpPr>
          <p:nvPr>
            <p:ph idx="1"/>
          </p:nvPr>
        </p:nvSpPr>
        <p:spPr/>
        <p:txBody>
          <a:bodyPr/>
          <a:lstStyle/>
          <a:p>
            <a:pPr marL="0" indent="0">
              <a:buNone/>
            </a:pPr>
            <a:r>
              <a:rPr lang="en-GB" b="1" dirty="0"/>
              <a:t>Step 4: Develop your key messages (1/2)</a:t>
            </a:r>
            <a:endParaRPr lang="en-GB" dirty="0"/>
          </a:p>
          <a:p>
            <a:r>
              <a:rPr lang="en-GB" dirty="0"/>
              <a:t>Be clear on the proposed </a:t>
            </a:r>
            <a:r>
              <a:rPr lang="en-GB" b="1" dirty="0"/>
              <a:t>business model</a:t>
            </a:r>
            <a:r>
              <a:rPr lang="en-GB" dirty="0"/>
              <a:t> (for EU/African collaboration) and </a:t>
            </a:r>
            <a:r>
              <a:rPr lang="en-GB" b="1" dirty="0"/>
              <a:t>participation requirements </a:t>
            </a:r>
            <a:r>
              <a:rPr lang="en-GB" dirty="0"/>
              <a:t>for collaboration (eg cost of being a member of a consortium); if there are </a:t>
            </a:r>
            <a:r>
              <a:rPr lang="en-GB" b="1" dirty="0"/>
              <a:t>flexible paying models</a:t>
            </a:r>
            <a:r>
              <a:rPr lang="en-GB" dirty="0"/>
              <a:t>, present these, focusing on mutual benefit and return on investment</a:t>
            </a:r>
          </a:p>
          <a:p>
            <a:endParaRPr lang="en-FR" dirty="0"/>
          </a:p>
        </p:txBody>
      </p:sp>
      <p:sp>
        <p:nvSpPr>
          <p:cNvPr id="3" name="Title 2">
            <a:extLst>
              <a:ext uri="{FF2B5EF4-FFF2-40B4-BE49-F238E27FC236}">
                <a16:creationId xmlns:a16="http://schemas.microsoft.com/office/drawing/2014/main" id="{511E384C-CEC4-2A4B-9F1A-50A343BD28BD}"/>
              </a:ext>
            </a:extLst>
          </p:cNvPr>
          <p:cNvSpPr>
            <a:spLocks noGrp="1"/>
          </p:cNvSpPr>
          <p:nvPr>
            <p:ph type="title"/>
          </p:nvPr>
        </p:nvSpPr>
        <p:spPr/>
        <p:txBody>
          <a:bodyPr/>
          <a:lstStyle/>
          <a:p>
            <a:r>
              <a:rPr lang="en-FR" dirty="0"/>
              <a:t>The guidelines: a quick overview</a:t>
            </a:r>
          </a:p>
        </p:txBody>
      </p:sp>
    </p:spTree>
    <p:extLst>
      <p:ext uri="{BB962C8B-B14F-4D97-AF65-F5344CB8AC3E}">
        <p14:creationId xmlns:p14="http://schemas.microsoft.com/office/powerpoint/2010/main" val="301389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089BD1-7A7F-E540-89B5-2F5634E1837E}"/>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GB" b="1">
                <a:latin typeface="Seravek"/>
              </a:rPr>
              <a:t>Step 5: Identify relevant activities, tools, channels</a:t>
            </a:r>
            <a:endParaRPr lang="en-GB">
              <a:latin typeface="Seravek"/>
            </a:endParaRPr>
          </a:p>
          <a:p>
            <a:r>
              <a:rPr lang="en-GB" b="1" dirty="0"/>
              <a:t>Make it easy to find relevant information </a:t>
            </a:r>
            <a:r>
              <a:rPr lang="en-GB" dirty="0"/>
              <a:t>for international audiences on your website (eg visible tab/link)</a:t>
            </a:r>
          </a:p>
          <a:p>
            <a:r>
              <a:rPr lang="en-GB" dirty="0"/>
              <a:t>Use </a:t>
            </a:r>
            <a:r>
              <a:rPr lang="en-GB" b="1" dirty="0"/>
              <a:t>websites/blogs </a:t>
            </a:r>
            <a:r>
              <a:rPr lang="en-GB" dirty="0"/>
              <a:t>targeting local stakeholders to disseminate information; identify local newsletters and those for relevant H2020/Horizon Europe projects</a:t>
            </a:r>
          </a:p>
          <a:p>
            <a:r>
              <a:rPr lang="en-GB" dirty="0"/>
              <a:t>Use </a:t>
            </a:r>
            <a:r>
              <a:rPr lang="en-GB" b="1" dirty="0"/>
              <a:t>social media </a:t>
            </a:r>
            <a:r>
              <a:rPr lang="en-GB" dirty="0"/>
              <a:t>and tag local thought leaders/relevant accounts</a:t>
            </a:r>
          </a:p>
          <a:p>
            <a:r>
              <a:rPr lang="en-GB" dirty="0"/>
              <a:t>Create a </a:t>
            </a:r>
            <a:r>
              <a:rPr lang="en-GB" b="1" dirty="0"/>
              <a:t>mailing list </a:t>
            </a:r>
            <a:r>
              <a:rPr lang="en-GB" dirty="0"/>
              <a:t>for regional stakeholders and/or disseminate information via existing lists (coordinating with eg university or ministry press office) </a:t>
            </a:r>
          </a:p>
          <a:p>
            <a:r>
              <a:rPr lang="en-GB" dirty="0"/>
              <a:t>Work with </a:t>
            </a:r>
            <a:r>
              <a:rPr lang="en-GB" b="1" dirty="0"/>
              <a:t>local press/media</a:t>
            </a:r>
            <a:r>
              <a:rPr lang="en-GB" dirty="0"/>
              <a:t>; participate in local events/conferences</a:t>
            </a:r>
          </a:p>
          <a:p>
            <a:pPr marL="0" indent="0">
              <a:buNone/>
            </a:pPr>
            <a:r>
              <a:rPr lang="en-GB" b="1" dirty="0"/>
              <a:t>Step 6: Evaluation</a:t>
            </a:r>
            <a:endParaRPr lang="en-GB" dirty="0"/>
          </a:p>
          <a:p>
            <a:r>
              <a:rPr lang="en-GB" dirty="0"/>
              <a:t>Develop a roadmap to evaluate and fine tune your regional communications strategy </a:t>
            </a:r>
          </a:p>
          <a:p>
            <a:endParaRPr lang="en-FR" dirty="0"/>
          </a:p>
        </p:txBody>
      </p:sp>
      <p:sp>
        <p:nvSpPr>
          <p:cNvPr id="3" name="Title 2">
            <a:extLst>
              <a:ext uri="{FF2B5EF4-FFF2-40B4-BE49-F238E27FC236}">
                <a16:creationId xmlns:a16="http://schemas.microsoft.com/office/drawing/2014/main" id="{095E820D-E358-564E-8BFB-98B2E3A2BF61}"/>
              </a:ext>
            </a:extLst>
          </p:cNvPr>
          <p:cNvSpPr>
            <a:spLocks noGrp="1"/>
          </p:cNvSpPr>
          <p:nvPr>
            <p:ph type="title"/>
          </p:nvPr>
        </p:nvSpPr>
        <p:spPr/>
        <p:txBody>
          <a:bodyPr/>
          <a:lstStyle/>
          <a:p>
            <a:r>
              <a:rPr lang="en-FR" dirty="0"/>
              <a:t>The guidelines: a quick overview</a:t>
            </a:r>
          </a:p>
        </p:txBody>
      </p:sp>
    </p:spTree>
    <p:extLst>
      <p:ext uri="{BB962C8B-B14F-4D97-AF65-F5344CB8AC3E}">
        <p14:creationId xmlns:p14="http://schemas.microsoft.com/office/powerpoint/2010/main" val="217907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3FBD77-D3BC-E743-98B5-50B94ECEC246}"/>
              </a:ext>
            </a:extLst>
          </p:cNvPr>
          <p:cNvSpPr>
            <a:spLocks noGrp="1"/>
          </p:cNvSpPr>
          <p:nvPr>
            <p:ph idx="1"/>
          </p:nvPr>
        </p:nvSpPr>
        <p:spPr/>
        <p:txBody>
          <a:bodyPr/>
          <a:lstStyle/>
          <a:p>
            <a:r>
              <a:rPr lang="en-FR" dirty="0"/>
              <a:t>Guidelines may be helpful for the development of </a:t>
            </a:r>
            <a:r>
              <a:rPr lang="en-FR" b="1" dirty="0"/>
              <a:t>R</a:t>
            </a:r>
            <a:r>
              <a:rPr lang="en-GB" b="1" dirty="0"/>
              <a:t>Is’ international strategies</a:t>
            </a:r>
            <a:r>
              <a:rPr lang="en-GB" dirty="0"/>
              <a:t>, highlighting the need for a more </a:t>
            </a:r>
            <a:r>
              <a:rPr lang="en-GB" b="1" dirty="0"/>
              <a:t>holistic approach</a:t>
            </a:r>
            <a:r>
              <a:rPr lang="en-GB" dirty="0"/>
              <a:t>, considering:</a:t>
            </a:r>
          </a:p>
          <a:p>
            <a:pPr lvl="1"/>
            <a:r>
              <a:rPr lang="en-GB" b="1" dirty="0"/>
              <a:t>Short, medium, long-term goals</a:t>
            </a:r>
            <a:r>
              <a:rPr lang="en-GB" dirty="0"/>
              <a:t> for your RI and the local partner(s) and mutual benefit</a:t>
            </a:r>
          </a:p>
          <a:p>
            <a:pPr lvl="2"/>
            <a:r>
              <a:rPr lang="en-GB" dirty="0"/>
              <a:t>How do these goals contribute to regional development and meeting local needs? How will regional collaboration serve to fulfil your RI’s mission?</a:t>
            </a:r>
          </a:p>
          <a:p>
            <a:pPr lvl="1"/>
            <a:r>
              <a:rPr lang="en-GB" b="1" dirty="0"/>
              <a:t>Funding: </a:t>
            </a:r>
            <a:r>
              <a:rPr lang="en-GB" dirty="0"/>
              <a:t>some countries may have national/regional funding mechanisms, some may expect the RI to come with funding (in some cases, there may be international funding, eg Bill &amp; Melinda Gates Foundation); this should be explored during strategy development  </a:t>
            </a:r>
          </a:p>
        </p:txBody>
      </p:sp>
      <p:sp>
        <p:nvSpPr>
          <p:cNvPr id="3" name="Title 2">
            <a:extLst>
              <a:ext uri="{FF2B5EF4-FFF2-40B4-BE49-F238E27FC236}">
                <a16:creationId xmlns:a16="http://schemas.microsoft.com/office/drawing/2014/main" id="{A1BCD83D-1CDB-E941-9E50-54D231B88D80}"/>
              </a:ext>
            </a:extLst>
          </p:cNvPr>
          <p:cNvSpPr>
            <a:spLocks noGrp="1"/>
          </p:cNvSpPr>
          <p:nvPr>
            <p:ph type="title"/>
          </p:nvPr>
        </p:nvSpPr>
        <p:spPr/>
        <p:txBody>
          <a:bodyPr/>
          <a:lstStyle/>
          <a:p>
            <a:r>
              <a:rPr lang="en-FR" dirty="0"/>
              <a:t>Food </a:t>
            </a:r>
            <a:r>
              <a:rPr lang="en-FR"/>
              <a:t>for thought (conclusions)</a:t>
            </a:r>
            <a:endParaRPr lang="en-FR" dirty="0"/>
          </a:p>
        </p:txBody>
      </p:sp>
    </p:spTree>
    <p:extLst>
      <p:ext uri="{BB962C8B-B14F-4D97-AF65-F5344CB8AC3E}">
        <p14:creationId xmlns:p14="http://schemas.microsoft.com/office/powerpoint/2010/main" val="203180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90CB13-42E6-FC4E-9BE4-D7769002F2D5}"/>
              </a:ext>
            </a:extLst>
          </p:cNvPr>
          <p:cNvSpPr>
            <a:spLocks noGrp="1"/>
          </p:cNvSpPr>
          <p:nvPr>
            <p:ph idx="1"/>
          </p:nvPr>
        </p:nvSpPr>
        <p:spPr/>
        <p:txBody>
          <a:bodyPr vert="horz" lIns="91440" tIns="45720" rIns="91440" bIns="45720" rtlCol="0" anchor="t">
            <a:normAutofit/>
          </a:bodyPr>
          <a:lstStyle/>
          <a:p>
            <a:r>
              <a:rPr lang="en-FR" b="1" dirty="0"/>
              <a:t>Discussion</a:t>
            </a:r>
          </a:p>
          <a:p>
            <a:pPr lvl="1"/>
            <a:r>
              <a:rPr lang="en-FR" dirty="0"/>
              <a:t>How to ensure </a:t>
            </a:r>
            <a:r>
              <a:rPr lang="en-FR" b="1" dirty="0"/>
              <a:t>dissemination &amp; application </a:t>
            </a:r>
            <a:r>
              <a:rPr lang="en-FR" dirty="0"/>
              <a:t>of the guidelines?</a:t>
            </a:r>
          </a:p>
          <a:p>
            <a:pPr lvl="1"/>
            <a:r>
              <a:rPr lang="en-FR" b="1" dirty="0"/>
              <a:t>Sustainability</a:t>
            </a:r>
            <a:r>
              <a:rPr lang="en-FR" dirty="0"/>
              <a:t> beyond project end </a:t>
            </a:r>
          </a:p>
          <a:p>
            <a:pPr lvl="1"/>
            <a:r>
              <a:rPr lang="en-FR" b="1" dirty="0"/>
              <a:t>Lessons learned </a:t>
            </a:r>
            <a:r>
              <a:rPr lang="en-FR" dirty="0"/>
              <a:t>and how to apply to future projects/collaboration?</a:t>
            </a:r>
          </a:p>
          <a:p>
            <a:pPr lvl="2"/>
            <a:endParaRPr lang="en-FR" dirty="0"/>
          </a:p>
          <a:p>
            <a:r>
              <a:rPr lang="en-FR" b="1" dirty="0"/>
              <a:t>Where to find the guidelines?</a:t>
            </a:r>
          </a:p>
          <a:p>
            <a:pPr lvl="1"/>
            <a:r>
              <a:rPr lang="en-FR" b="1" dirty="0">
                <a:latin typeface="Seravek"/>
              </a:rPr>
              <a:t>Latin America: </a:t>
            </a:r>
            <a:r>
              <a:rPr lang="en-GB" dirty="0">
                <a:latin typeface="Seravek"/>
                <a:hlinkClick r:id="rId2"/>
              </a:rPr>
              <a:t>https://zenodo.org/record/5793657</a:t>
            </a:r>
            <a:r>
              <a:rPr lang="en-GB" dirty="0">
                <a:latin typeface="Seravek"/>
              </a:rPr>
              <a:t> </a:t>
            </a:r>
            <a:endParaRPr lang="en-GB" dirty="0"/>
          </a:p>
          <a:p>
            <a:pPr lvl="1"/>
            <a:r>
              <a:rPr lang="en-FR" b="1" dirty="0">
                <a:latin typeface="Seravek"/>
              </a:rPr>
              <a:t>African countries: </a:t>
            </a:r>
            <a:r>
              <a:rPr lang="en-GB" dirty="0">
                <a:latin typeface="Seravek"/>
                <a:hlinkClick r:id="rId3"/>
              </a:rPr>
              <a:t>https://zenodo.org/record/5793442</a:t>
            </a:r>
            <a:endParaRPr lang="en-GB" dirty="0">
              <a:latin typeface="Seravek"/>
            </a:endParaRPr>
          </a:p>
        </p:txBody>
      </p:sp>
      <p:sp>
        <p:nvSpPr>
          <p:cNvPr id="3" name="Title 2">
            <a:extLst>
              <a:ext uri="{FF2B5EF4-FFF2-40B4-BE49-F238E27FC236}">
                <a16:creationId xmlns:a16="http://schemas.microsoft.com/office/drawing/2014/main" id="{AFC9E1F0-2FB6-064C-BE37-2FD9CD00E2F7}"/>
              </a:ext>
            </a:extLst>
          </p:cNvPr>
          <p:cNvSpPr>
            <a:spLocks noGrp="1"/>
          </p:cNvSpPr>
          <p:nvPr>
            <p:ph type="title"/>
          </p:nvPr>
        </p:nvSpPr>
        <p:spPr/>
        <p:txBody>
          <a:bodyPr/>
          <a:lstStyle/>
          <a:p>
            <a:r>
              <a:rPr lang="en-FR" dirty="0"/>
              <a:t>Discussion and links</a:t>
            </a:r>
          </a:p>
        </p:txBody>
      </p:sp>
    </p:spTree>
    <p:extLst>
      <p:ext uri="{BB962C8B-B14F-4D97-AF65-F5344CB8AC3E}">
        <p14:creationId xmlns:p14="http://schemas.microsoft.com/office/powerpoint/2010/main" val="307984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FF9D66-098F-BB49-861A-9EB169561FCE}"/>
              </a:ext>
            </a:extLst>
          </p:cNvPr>
          <p:cNvSpPr>
            <a:spLocks noGrp="1"/>
          </p:cNvSpPr>
          <p:nvPr>
            <p:ph idx="1"/>
          </p:nvPr>
        </p:nvSpPr>
        <p:spPr/>
        <p:txBody>
          <a:bodyPr/>
          <a:lstStyle/>
          <a:p>
            <a:r>
              <a:rPr lang="en-FR" b="1" dirty="0"/>
              <a:t>Presentation: </a:t>
            </a:r>
            <a:r>
              <a:rPr lang="en-FR" dirty="0"/>
              <a:t>20 min.</a:t>
            </a:r>
          </a:p>
          <a:p>
            <a:r>
              <a:rPr lang="en-FR" b="1" dirty="0"/>
              <a:t>Q&amp;A </a:t>
            </a:r>
            <a:r>
              <a:rPr lang="en-FR" dirty="0"/>
              <a:t>and</a:t>
            </a:r>
            <a:r>
              <a:rPr lang="en-FR" b="1" dirty="0"/>
              <a:t> discussion</a:t>
            </a:r>
            <a:r>
              <a:rPr lang="en-FR" dirty="0"/>
              <a:t>: 10 min.</a:t>
            </a:r>
          </a:p>
          <a:p>
            <a:pPr lvl="1"/>
            <a:r>
              <a:rPr lang="en-FR" dirty="0"/>
              <a:t>Questions</a:t>
            </a:r>
          </a:p>
          <a:p>
            <a:pPr lvl="1"/>
            <a:r>
              <a:rPr lang="en-FR" dirty="0"/>
              <a:t>Discussion</a:t>
            </a:r>
          </a:p>
          <a:p>
            <a:pPr lvl="2"/>
            <a:r>
              <a:rPr lang="en-FR" dirty="0"/>
              <a:t>How to ensure dissemination &amp; application of the guidelines?</a:t>
            </a:r>
          </a:p>
          <a:p>
            <a:pPr lvl="2"/>
            <a:r>
              <a:rPr lang="en-FR" dirty="0"/>
              <a:t>Sustainability beyond project end </a:t>
            </a:r>
          </a:p>
          <a:p>
            <a:pPr lvl="2"/>
            <a:r>
              <a:rPr lang="en-FR" dirty="0"/>
              <a:t>Next steps?</a:t>
            </a:r>
          </a:p>
        </p:txBody>
      </p:sp>
      <p:sp>
        <p:nvSpPr>
          <p:cNvPr id="3" name="Title 2">
            <a:extLst>
              <a:ext uri="{FF2B5EF4-FFF2-40B4-BE49-F238E27FC236}">
                <a16:creationId xmlns:a16="http://schemas.microsoft.com/office/drawing/2014/main" id="{9EF864FD-1DE4-3C4A-AC5F-BAAD13CD5EBF}"/>
              </a:ext>
            </a:extLst>
          </p:cNvPr>
          <p:cNvSpPr>
            <a:spLocks noGrp="1"/>
          </p:cNvSpPr>
          <p:nvPr>
            <p:ph type="title"/>
          </p:nvPr>
        </p:nvSpPr>
        <p:spPr/>
        <p:txBody>
          <a:bodyPr/>
          <a:lstStyle/>
          <a:p>
            <a:r>
              <a:rPr lang="en-FR" dirty="0"/>
              <a:t>Agenda</a:t>
            </a:r>
          </a:p>
        </p:txBody>
      </p:sp>
    </p:spTree>
    <p:extLst>
      <p:ext uri="{BB962C8B-B14F-4D97-AF65-F5344CB8AC3E}">
        <p14:creationId xmlns:p14="http://schemas.microsoft.com/office/powerpoint/2010/main" val="227013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52DA2A-F75D-7943-880C-D206443732E7}"/>
              </a:ext>
            </a:extLst>
          </p:cNvPr>
          <p:cNvSpPr>
            <a:spLocks noGrp="1"/>
          </p:cNvSpPr>
          <p:nvPr>
            <p:ph idx="1"/>
          </p:nvPr>
        </p:nvSpPr>
        <p:spPr/>
        <p:txBody>
          <a:bodyPr>
            <a:normAutofit/>
          </a:bodyPr>
          <a:lstStyle/>
          <a:p>
            <a:r>
              <a:rPr lang="en-US" b="1" dirty="0"/>
              <a:t>Goal: </a:t>
            </a:r>
            <a:r>
              <a:rPr lang="en-US" dirty="0"/>
              <a:t>provide a roadmap to </a:t>
            </a:r>
            <a:r>
              <a:rPr lang="en-US" b="1" dirty="0"/>
              <a:t>facilitate communications</a:t>
            </a:r>
            <a:r>
              <a:rPr lang="en-US" dirty="0"/>
              <a:t>, further </a:t>
            </a:r>
            <a:r>
              <a:rPr lang="en-US" b="1" dirty="0"/>
              <a:t>enhance awareness </a:t>
            </a:r>
            <a:r>
              <a:rPr lang="en-US" dirty="0"/>
              <a:t>of research infrastructures (RIs), and </a:t>
            </a:r>
            <a:r>
              <a:rPr lang="en-US" b="1" dirty="0"/>
              <a:t>drive </a:t>
            </a:r>
            <a:r>
              <a:rPr lang="en-GB" b="1" dirty="0"/>
              <a:t>collaboration</a:t>
            </a:r>
            <a:r>
              <a:rPr lang="en-GB" dirty="0"/>
              <a:t> with stakeholders (eg scientists, research organisations</a:t>
            </a:r>
            <a:r>
              <a:rPr lang="en-US" dirty="0"/>
              <a:t>) in 2 of the 3 ‘RI-VIS’ regions: </a:t>
            </a:r>
          </a:p>
          <a:p>
            <a:pPr lvl="1"/>
            <a:r>
              <a:rPr lang="en-US" dirty="0"/>
              <a:t>Latin America</a:t>
            </a:r>
          </a:p>
          <a:p>
            <a:pPr lvl="1"/>
            <a:r>
              <a:rPr lang="en-US" dirty="0"/>
              <a:t>Africa</a:t>
            </a:r>
            <a:endParaRPr lang="en-GB" dirty="0"/>
          </a:p>
          <a:p>
            <a:r>
              <a:rPr lang="en-GB" dirty="0"/>
              <a:t>Guidelines designed to help </a:t>
            </a:r>
            <a:r>
              <a:rPr lang="en-GB" b="1" dirty="0"/>
              <a:t>EU RI communications officers </a:t>
            </a:r>
            <a:r>
              <a:rPr lang="en-GB" dirty="0"/>
              <a:t>as well as </a:t>
            </a:r>
            <a:r>
              <a:rPr lang="en-GB" b="1" dirty="0"/>
              <a:t>RI managers </a:t>
            </a:r>
            <a:r>
              <a:rPr lang="en-GB" dirty="0"/>
              <a:t>&amp; relevant staff to create their own communications strategies, taking into consideration factors that may help or hinder them in communicating effectively with different stakeholders</a:t>
            </a:r>
          </a:p>
          <a:p>
            <a:pPr lvl="1"/>
            <a:r>
              <a:rPr lang="en-GB" dirty="0"/>
              <a:t>Not intended to be a directory or contact list </a:t>
            </a:r>
          </a:p>
        </p:txBody>
      </p:sp>
      <p:sp>
        <p:nvSpPr>
          <p:cNvPr id="3" name="Title 2">
            <a:extLst>
              <a:ext uri="{FF2B5EF4-FFF2-40B4-BE49-F238E27FC236}">
                <a16:creationId xmlns:a16="http://schemas.microsoft.com/office/drawing/2014/main" id="{453D20FC-C260-874B-8B01-4B4666924065}"/>
              </a:ext>
            </a:extLst>
          </p:cNvPr>
          <p:cNvSpPr>
            <a:spLocks noGrp="1"/>
          </p:cNvSpPr>
          <p:nvPr>
            <p:ph type="title"/>
          </p:nvPr>
        </p:nvSpPr>
        <p:spPr/>
        <p:txBody>
          <a:bodyPr/>
          <a:lstStyle/>
          <a:p>
            <a:r>
              <a:rPr lang="en-US" dirty="0"/>
              <a:t>What we set out to achieve</a:t>
            </a:r>
          </a:p>
        </p:txBody>
      </p:sp>
    </p:spTree>
    <p:extLst>
      <p:ext uri="{BB962C8B-B14F-4D97-AF65-F5344CB8AC3E}">
        <p14:creationId xmlns:p14="http://schemas.microsoft.com/office/powerpoint/2010/main" val="170084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03C751-265D-C749-94AA-DB5FF082322E}"/>
              </a:ext>
            </a:extLst>
          </p:cNvPr>
          <p:cNvSpPr>
            <a:spLocks noGrp="1"/>
          </p:cNvSpPr>
          <p:nvPr>
            <p:ph idx="1"/>
          </p:nvPr>
        </p:nvSpPr>
        <p:spPr/>
        <p:txBody>
          <a:bodyPr>
            <a:normAutofit lnSpcReduction="10000"/>
          </a:bodyPr>
          <a:lstStyle/>
          <a:p>
            <a:r>
              <a:rPr lang="en-GB" dirty="0"/>
              <a:t>Task leaders: S</a:t>
            </a:r>
            <a:r>
              <a:rPr lang="en-US" dirty="0" err="1"/>
              <a:t>abrina</a:t>
            </a:r>
            <a:r>
              <a:rPr lang="en-US" dirty="0"/>
              <a:t> Gaber</a:t>
            </a:r>
            <a:r>
              <a:rPr lang="fr-FR" dirty="0"/>
              <a:t>, Communications Officer, </a:t>
            </a:r>
            <a:r>
              <a:rPr lang="en-GB" dirty="0"/>
              <a:t>European Marine Biological Resource Centre – EMBRC; </a:t>
            </a:r>
            <a:r>
              <a:rPr lang="en-US" dirty="0"/>
              <a:t>Rita </a:t>
            </a:r>
            <a:r>
              <a:rPr lang="en-GB" dirty="0"/>
              <a:t>Costa Abecasis, Communications Manager, EMBRC Portugal / Centre of Marine Sciences – CCMAR</a:t>
            </a:r>
          </a:p>
          <a:p>
            <a:r>
              <a:rPr lang="en-GB" dirty="0"/>
              <a:t>Starting point: </a:t>
            </a:r>
            <a:r>
              <a:rPr lang="en-GB" b="1" dirty="0"/>
              <a:t>RI-VIS communications toolkit </a:t>
            </a:r>
            <a:r>
              <a:rPr lang="en-GB" dirty="0"/>
              <a:t>(</a:t>
            </a:r>
            <a:r>
              <a:rPr lang="en-GB" u="sng" dirty="0">
                <a:hlinkClick r:id="rId2"/>
              </a:rPr>
              <a:t>learn more</a:t>
            </a:r>
            <a:r>
              <a:rPr lang="en-GB" dirty="0"/>
              <a:t>), </a:t>
            </a:r>
            <a:r>
              <a:rPr lang="en-GB" b="1" u="sng" dirty="0">
                <a:hlinkClick r:id="rId3"/>
              </a:rPr>
              <a:t>three white papers</a:t>
            </a:r>
            <a:r>
              <a:rPr lang="en-GB" dirty="0"/>
              <a:t>, outputs of the </a:t>
            </a:r>
            <a:r>
              <a:rPr lang="en-GB" b="1" dirty="0"/>
              <a:t>Symposia</a:t>
            </a:r>
            <a:r>
              <a:rPr lang="en-GB" dirty="0"/>
              <a:t> (Latin America, Africa)</a:t>
            </a:r>
          </a:p>
          <a:p>
            <a:r>
              <a:rPr lang="en-GB" dirty="0"/>
              <a:t>Approach: development of a </a:t>
            </a:r>
            <a:r>
              <a:rPr lang="en-GB" b="1" dirty="0"/>
              <a:t>survey</a:t>
            </a:r>
            <a:r>
              <a:rPr lang="en-GB" dirty="0"/>
              <a:t> </a:t>
            </a:r>
            <a:r>
              <a:rPr lang="en-US" dirty="0"/>
              <a:t>to compile </a:t>
            </a:r>
            <a:r>
              <a:rPr lang="en-US" b="1" dirty="0"/>
              <a:t>information from local stakeholders</a:t>
            </a:r>
            <a:r>
              <a:rPr lang="en-US" dirty="0"/>
              <a:t> and individuals with in-depth knowledge of the regions (more to come!)</a:t>
            </a:r>
            <a:endParaRPr lang="en-GB" dirty="0"/>
          </a:p>
          <a:p>
            <a:r>
              <a:rPr lang="en-GB" dirty="0"/>
              <a:t>Creation of two </a:t>
            </a:r>
            <a:r>
              <a:rPr lang="en-GB" b="1" dirty="0"/>
              <a:t>Organising Committees</a:t>
            </a:r>
            <a:r>
              <a:rPr lang="en-GB" dirty="0"/>
              <a:t> (project stakeholder recommendation) to oversee survey development, dissemination, &amp; analysis and guideline validation</a:t>
            </a:r>
          </a:p>
          <a:p>
            <a:endParaRPr lang="en-FR" dirty="0"/>
          </a:p>
        </p:txBody>
      </p:sp>
      <p:sp>
        <p:nvSpPr>
          <p:cNvPr id="3" name="Title 2">
            <a:extLst>
              <a:ext uri="{FF2B5EF4-FFF2-40B4-BE49-F238E27FC236}">
                <a16:creationId xmlns:a16="http://schemas.microsoft.com/office/drawing/2014/main" id="{694EBA12-4B99-0546-B64C-94456653EA8D}"/>
              </a:ext>
            </a:extLst>
          </p:cNvPr>
          <p:cNvSpPr>
            <a:spLocks noGrp="1"/>
          </p:cNvSpPr>
          <p:nvPr>
            <p:ph type="title"/>
          </p:nvPr>
        </p:nvSpPr>
        <p:spPr/>
        <p:txBody>
          <a:bodyPr/>
          <a:lstStyle/>
          <a:p>
            <a:r>
              <a:rPr lang="en-FR" dirty="0"/>
              <a:t>How we got started</a:t>
            </a:r>
          </a:p>
        </p:txBody>
      </p:sp>
    </p:spTree>
    <p:extLst>
      <p:ext uri="{BB962C8B-B14F-4D97-AF65-F5344CB8AC3E}">
        <p14:creationId xmlns:p14="http://schemas.microsoft.com/office/powerpoint/2010/main" val="68738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52DA2A-F75D-7943-880C-D206443732E7}"/>
              </a:ext>
            </a:extLst>
          </p:cNvPr>
          <p:cNvSpPr>
            <a:spLocks noGrp="1"/>
          </p:cNvSpPr>
          <p:nvPr>
            <p:ph idx="1"/>
          </p:nvPr>
        </p:nvSpPr>
        <p:spPr/>
        <p:txBody>
          <a:bodyPr>
            <a:normAutofit/>
          </a:bodyPr>
          <a:lstStyle/>
          <a:p>
            <a:r>
              <a:rPr lang="en-US" dirty="0"/>
              <a:t>2 </a:t>
            </a:r>
            <a:r>
              <a:rPr lang="en-US" b="1" dirty="0" err="1"/>
              <a:t>Organising</a:t>
            </a:r>
            <a:r>
              <a:rPr lang="en-US" b="1" dirty="0"/>
              <a:t> Committees</a:t>
            </a:r>
            <a:r>
              <a:rPr lang="en-US" dirty="0"/>
              <a:t>, including task leaders, a senior RI representative, and a local representative:</a:t>
            </a:r>
          </a:p>
          <a:p>
            <a:pPr lvl="1"/>
            <a:r>
              <a:rPr lang="en-US" dirty="0"/>
              <a:t>Latin America:</a:t>
            </a:r>
          </a:p>
          <a:p>
            <a:pPr lvl="2"/>
            <a:r>
              <a:rPr lang="en-GB" b="1" dirty="0" err="1"/>
              <a:t>Adelino</a:t>
            </a:r>
            <a:r>
              <a:rPr lang="en-GB" b="1" dirty="0"/>
              <a:t> V. M. </a:t>
            </a:r>
            <a:r>
              <a:rPr lang="en-GB" b="1" dirty="0" err="1"/>
              <a:t>Canário</a:t>
            </a:r>
            <a:r>
              <a:rPr lang="en-GB" dirty="0"/>
              <a:t>, Director, CCMAR; </a:t>
            </a:r>
            <a:r>
              <a:rPr lang="en-GB" b="1" dirty="0"/>
              <a:t>Andrés López Lara</a:t>
            </a:r>
            <a:r>
              <a:rPr lang="en-GB" dirty="0"/>
              <a:t>, Head of the Equipment and Infrastructure Department, National Contact Point – Research Infrastructures; National Research and Development Agency, ANID; Ministry of Science, Technology, Innovation and Knowledge Chilean Government</a:t>
            </a:r>
          </a:p>
          <a:p>
            <a:pPr lvl="1"/>
            <a:r>
              <a:rPr lang="en-US" dirty="0"/>
              <a:t>Africa:</a:t>
            </a:r>
          </a:p>
          <a:p>
            <a:pPr lvl="2"/>
            <a:r>
              <a:rPr lang="en-GB" b="1" dirty="0"/>
              <a:t>Bahne Stechmann</a:t>
            </a:r>
            <a:r>
              <a:rPr lang="en-GB" dirty="0"/>
              <a:t>, Head of Operations &amp; Scientific Strategy, EU-OPENSCREEN; </a:t>
            </a:r>
            <a:r>
              <a:rPr lang="en-GB" b="1" dirty="0"/>
              <a:t>Daniel Adams</a:t>
            </a:r>
            <a:r>
              <a:rPr lang="en-GB" dirty="0"/>
              <a:t>, Chief Director: Basic Sciences and Infrastructure, Department of Science and Innovation (Republic of South Africa)</a:t>
            </a:r>
          </a:p>
          <a:p>
            <a:pPr marL="228600" lvl="2">
              <a:spcBef>
                <a:spcPts val="1000"/>
              </a:spcBef>
            </a:pPr>
            <a:r>
              <a:rPr lang="en-GB" sz="2800" dirty="0"/>
              <a:t>Instrumental role in providing a local perspective, highlighting any issues with survey, getting respondents to fill out the survey </a:t>
            </a:r>
          </a:p>
        </p:txBody>
      </p:sp>
      <p:sp>
        <p:nvSpPr>
          <p:cNvPr id="3" name="Title 2">
            <a:extLst>
              <a:ext uri="{FF2B5EF4-FFF2-40B4-BE49-F238E27FC236}">
                <a16:creationId xmlns:a16="http://schemas.microsoft.com/office/drawing/2014/main" id="{453D20FC-C260-874B-8B01-4B4666924065}"/>
              </a:ext>
            </a:extLst>
          </p:cNvPr>
          <p:cNvSpPr>
            <a:spLocks noGrp="1"/>
          </p:cNvSpPr>
          <p:nvPr>
            <p:ph type="title"/>
          </p:nvPr>
        </p:nvSpPr>
        <p:spPr/>
        <p:txBody>
          <a:bodyPr/>
          <a:lstStyle/>
          <a:p>
            <a:r>
              <a:rPr lang="en-GB" dirty="0"/>
              <a:t>Organising Committees</a:t>
            </a:r>
          </a:p>
        </p:txBody>
      </p:sp>
    </p:spTree>
    <p:extLst>
      <p:ext uri="{BB962C8B-B14F-4D97-AF65-F5344CB8AC3E}">
        <p14:creationId xmlns:p14="http://schemas.microsoft.com/office/powerpoint/2010/main" val="165060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CD4A25-3F97-8847-9D48-81BCF60D3A68}"/>
              </a:ext>
            </a:extLst>
          </p:cNvPr>
          <p:cNvSpPr>
            <a:spLocks noGrp="1"/>
          </p:cNvSpPr>
          <p:nvPr>
            <p:ph idx="1"/>
          </p:nvPr>
        </p:nvSpPr>
        <p:spPr/>
        <p:txBody>
          <a:bodyPr>
            <a:normAutofit fontScale="92500" lnSpcReduction="20000"/>
          </a:bodyPr>
          <a:lstStyle/>
          <a:p>
            <a:r>
              <a:rPr lang="en-GB" dirty="0"/>
              <a:t>The survey aimed to assess existing </a:t>
            </a:r>
            <a:r>
              <a:rPr lang="en-GB" b="1" dirty="0"/>
              <a:t>awareness</a:t>
            </a:r>
            <a:r>
              <a:rPr lang="en-GB" dirty="0"/>
              <a:t> and </a:t>
            </a:r>
            <a:r>
              <a:rPr lang="en-GB" b="1" dirty="0"/>
              <a:t>understanding of European RIs</a:t>
            </a:r>
            <a:r>
              <a:rPr lang="en-GB" dirty="0"/>
              <a:t> and identify the </a:t>
            </a:r>
            <a:r>
              <a:rPr lang="en-GB" b="1" dirty="0"/>
              <a:t>main interests and goals</a:t>
            </a:r>
            <a:r>
              <a:rPr lang="en-GB" dirty="0"/>
              <a:t>, as well as the main c</a:t>
            </a:r>
            <a:r>
              <a:rPr lang="en-GB" b="1" dirty="0"/>
              <a:t>onstraints</a:t>
            </a:r>
            <a:r>
              <a:rPr lang="en-GB" dirty="0"/>
              <a:t> in terms of </a:t>
            </a:r>
            <a:r>
              <a:rPr lang="en-GB" b="1" dirty="0"/>
              <a:t>engaging with European RIs</a:t>
            </a:r>
            <a:r>
              <a:rPr lang="en-GB" dirty="0"/>
              <a:t> for 4 pre-identified groups: </a:t>
            </a:r>
          </a:p>
          <a:p>
            <a:pPr lvl="1"/>
            <a:r>
              <a:rPr lang="en-GB" dirty="0"/>
              <a:t>Individual scientists</a:t>
            </a:r>
          </a:p>
          <a:p>
            <a:pPr lvl="1"/>
            <a:r>
              <a:rPr lang="en-GB" dirty="0"/>
              <a:t>Research organisations / institutions</a:t>
            </a:r>
          </a:p>
          <a:p>
            <a:pPr lvl="1"/>
            <a:r>
              <a:rPr lang="en-GB" dirty="0"/>
              <a:t>Research networks / associations</a:t>
            </a:r>
          </a:p>
          <a:p>
            <a:pPr lvl="1"/>
            <a:r>
              <a:rPr lang="en-GB" dirty="0"/>
              <a:t>Government entities</a:t>
            </a:r>
          </a:p>
          <a:p>
            <a:pPr lvl="1"/>
            <a:r>
              <a:rPr lang="en-GB" dirty="0"/>
              <a:t>Goal: approx. 20 respondents per region</a:t>
            </a:r>
          </a:p>
          <a:p>
            <a:r>
              <a:rPr lang="en-FR" dirty="0"/>
              <a:t>Both </a:t>
            </a:r>
            <a:r>
              <a:rPr lang="en-FR" b="1" dirty="0"/>
              <a:t>open-ended questions </a:t>
            </a:r>
            <a:r>
              <a:rPr lang="en-FR" dirty="0"/>
              <a:t>and </a:t>
            </a:r>
            <a:r>
              <a:rPr lang="en-FR" b="1" dirty="0"/>
              <a:t>tick-box or drop-down</a:t>
            </a:r>
            <a:r>
              <a:rPr lang="en-FR" dirty="0"/>
              <a:t> options</a:t>
            </a:r>
          </a:p>
          <a:p>
            <a:r>
              <a:rPr lang="en-FR" dirty="0"/>
              <a:t>1 survey (English), adapted to each region; slight changes made prior to dissemination to African stakeholders</a:t>
            </a:r>
          </a:p>
          <a:p>
            <a:pPr lvl="1"/>
            <a:r>
              <a:rPr lang="en-GB" u="sng" dirty="0">
                <a:hlinkClick r:id="rId3" tooltip="https://www.ccmar.ualg.pt/en/webform/improving-communication-eu-research-infrastructures-latin-america-stakeholders"/>
              </a:rPr>
              <a:t>https://www.ccmar.ualg.pt/en/webform/improving-communication-eu-research-infrastructures-latin-america-stakeholders</a:t>
            </a:r>
            <a:endParaRPr lang="en-GB" u="sng" dirty="0"/>
          </a:p>
          <a:p>
            <a:pPr lvl="1"/>
            <a:r>
              <a:rPr lang="en-GB" dirty="0">
                <a:hlinkClick r:id="rId4"/>
              </a:rPr>
              <a:t>https://www.ccmar.ualg.pt/webform/improving-communication-eu-ri-africa</a:t>
            </a:r>
            <a:endParaRPr lang="en-GB" dirty="0"/>
          </a:p>
        </p:txBody>
      </p:sp>
      <p:sp>
        <p:nvSpPr>
          <p:cNvPr id="3" name="Title 2">
            <a:extLst>
              <a:ext uri="{FF2B5EF4-FFF2-40B4-BE49-F238E27FC236}">
                <a16:creationId xmlns:a16="http://schemas.microsoft.com/office/drawing/2014/main" id="{6E268BA1-1A1F-C34B-A99A-3A0ED411BF54}"/>
              </a:ext>
            </a:extLst>
          </p:cNvPr>
          <p:cNvSpPr>
            <a:spLocks noGrp="1"/>
          </p:cNvSpPr>
          <p:nvPr>
            <p:ph type="title"/>
          </p:nvPr>
        </p:nvSpPr>
        <p:spPr/>
        <p:txBody>
          <a:bodyPr/>
          <a:lstStyle/>
          <a:p>
            <a:r>
              <a:rPr lang="en-FR" dirty="0"/>
              <a:t>Survey</a:t>
            </a:r>
          </a:p>
        </p:txBody>
      </p:sp>
    </p:spTree>
    <p:extLst>
      <p:ext uri="{BB962C8B-B14F-4D97-AF65-F5344CB8AC3E}">
        <p14:creationId xmlns:p14="http://schemas.microsoft.com/office/powerpoint/2010/main" val="40667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9502BE-19A1-7B44-81DA-1A779324B695}"/>
              </a:ext>
            </a:extLst>
          </p:cNvPr>
          <p:cNvSpPr>
            <a:spLocks noGrp="1"/>
          </p:cNvSpPr>
          <p:nvPr>
            <p:ph idx="1"/>
          </p:nvPr>
        </p:nvSpPr>
        <p:spPr>
          <a:xfrm>
            <a:off x="628650" y="1014985"/>
            <a:ext cx="7222998" cy="4956048"/>
          </a:xfrm>
        </p:spPr>
        <p:txBody>
          <a:bodyPr>
            <a:normAutofit fontScale="92500" lnSpcReduction="10000"/>
          </a:bodyPr>
          <a:lstStyle/>
          <a:p>
            <a:r>
              <a:rPr lang="en-US" b="1" dirty="0"/>
              <a:t>Targets: </a:t>
            </a:r>
          </a:p>
          <a:p>
            <a:pPr marL="685800" lvl="2">
              <a:spcBef>
                <a:spcPts val="1000"/>
              </a:spcBef>
            </a:pPr>
            <a:r>
              <a:rPr lang="en-US" sz="2400" dirty="0"/>
              <a:t>Contributors to RI-VIS white paper: ‘Recommendations towards cooperation between Latin American and European research infrastructures’</a:t>
            </a:r>
          </a:p>
          <a:p>
            <a:pPr marL="685800" lvl="2">
              <a:spcBef>
                <a:spcPts val="1000"/>
              </a:spcBef>
            </a:pPr>
            <a:r>
              <a:rPr lang="en-US" sz="2400" dirty="0"/>
              <a:t>Individuals recommended by the </a:t>
            </a:r>
            <a:r>
              <a:rPr lang="en-US" sz="2400" dirty="0" err="1"/>
              <a:t>Organising</a:t>
            </a:r>
            <a:r>
              <a:rPr lang="en-US" sz="2400" dirty="0"/>
              <a:t> Committee, particularly Andrés López Lara</a:t>
            </a:r>
          </a:p>
          <a:p>
            <a:r>
              <a:rPr lang="en-US" b="1" dirty="0"/>
              <a:t>Country distribution</a:t>
            </a:r>
            <a:r>
              <a:rPr lang="en-US" dirty="0"/>
              <a:t>: Brazil, Chile, Guatemala, Nicaragua, Uruguay</a:t>
            </a:r>
          </a:p>
          <a:p>
            <a:r>
              <a:rPr lang="en-US" b="1" dirty="0"/>
              <a:t>Result: </a:t>
            </a:r>
            <a:r>
              <a:rPr lang="en-US" dirty="0"/>
              <a:t>26 responses (in either English or Spanish)</a:t>
            </a:r>
          </a:p>
          <a:p>
            <a:pPr lvl="1"/>
            <a:r>
              <a:rPr lang="en-GB" dirty="0"/>
              <a:t>Majority researchers (11) &amp;/or academics (14)*, policymakers/decision-makers (6), RI managers (6), industry (2), other (2)</a:t>
            </a:r>
          </a:p>
          <a:p>
            <a:endParaRPr lang="en-US" dirty="0"/>
          </a:p>
          <a:p>
            <a:endParaRPr lang="en-FR" dirty="0"/>
          </a:p>
        </p:txBody>
      </p:sp>
      <p:sp>
        <p:nvSpPr>
          <p:cNvPr id="3" name="Title 2">
            <a:extLst>
              <a:ext uri="{FF2B5EF4-FFF2-40B4-BE49-F238E27FC236}">
                <a16:creationId xmlns:a16="http://schemas.microsoft.com/office/drawing/2014/main" id="{16EB5EC2-22AE-1F44-9D5C-24A90373F10A}"/>
              </a:ext>
            </a:extLst>
          </p:cNvPr>
          <p:cNvSpPr>
            <a:spLocks noGrp="1"/>
          </p:cNvSpPr>
          <p:nvPr>
            <p:ph type="title"/>
          </p:nvPr>
        </p:nvSpPr>
        <p:spPr/>
        <p:txBody>
          <a:bodyPr/>
          <a:lstStyle/>
          <a:p>
            <a:r>
              <a:rPr lang="en-FR" dirty="0"/>
              <a:t>Survey results: Latin America</a:t>
            </a:r>
          </a:p>
        </p:txBody>
      </p:sp>
      <p:pic>
        <p:nvPicPr>
          <p:cNvPr id="6" name="Picture 5">
            <a:extLst>
              <a:ext uri="{FF2B5EF4-FFF2-40B4-BE49-F238E27FC236}">
                <a16:creationId xmlns:a16="http://schemas.microsoft.com/office/drawing/2014/main" id="{F8E0610B-6DED-1641-BD00-BCBC1AF6F023}"/>
              </a:ext>
            </a:extLst>
          </p:cNvPr>
          <p:cNvPicPr>
            <a:picLocks noChangeAspect="1"/>
          </p:cNvPicPr>
          <p:nvPr/>
        </p:nvPicPr>
        <p:blipFill rotWithShape="1">
          <a:blip r:embed="rId3"/>
          <a:srcRect l="5703" t="9558" r="3232" b="4785"/>
          <a:stretch/>
        </p:blipFill>
        <p:spPr>
          <a:xfrm>
            <a:off x="7524162" y="3056746"/>
            <a:ext cx="4403560" cy="2482194"/>
          </a:xfrm>
          <a:prstGeom prst="rect">
            <a:avLst/>
          </a:prstGeom>
        </p:spPr>
      </p:pic>
    </p:spTree>
    <p:extLst>
      <p:ext uri="{BB962C8B-B14F-4D97-AF65-F5344CB8AC3E}">
        <p14:creationId xmlns:p14="http://schemas.microsoft.com/office/powerpoint/2010/main" val="300427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9EB2E2-5E69-A140-B19A-0E543FEA242A}"/>
              </a:ext>
            </a:extLst>
          </p:cNvPr>
          <p:cNvSpPr>
            <a:spLocks noGrp="1"/>
          </p:cNvSpPr>
          <p:nvPr>
            <p:ph idx="1"/>
          </p:nvPr>
        </p:nvSpPr>
        <p:spPr>
          <a:xfrm>
            <a:off x="628650" y="1014985"/>
            <a:ext cx="10975086" cy="2045207"/>
          </a:xfrm>
        </p:spPr>
        <p:txBody>
          <a:bodyPr/>
          <a:lstStyle/>
          <a:p>
            <a:r>
              <a:rPr lang="en-US" b="1" dirty="0"/>
              <a:t>Targets: </a:t>
            </a:r>
          </a:p>
          <a:p>
            <a:pPr marL="685800" lvl="2">
              <a:spcBef>
                <a:spcPts val="1000"/>
              </a:spcBef>
            </a:pPr>
            <a:r>
              <a:rPr lang="en-US" sz="2400" dirty="0"/>
              <a:t>Same approach as for Latin America</a:t>
            </a:r>
          </a:p>
          <a:p>
            <a:r>
              <a:rPr lang="en-US" b="1" dirty="0"/>
              <a:t>Country distribution</a:t>
            </a:r>
            <a:r>
              <a:rPr lang="en-US" dirty="0"/>
              <a:t>: Belgium, Botswana, Kenya, South Africa, Tanzania, The Gambia, Uganda, Zambia (1 not indicated)</a:t>
            </a:r>
          </a:p>
        </p:txBody>
      </p:sp>
      <p:sp>
        <p:nvSpPr>
          <p:cNvPr id="3" name="Title 2">
            <a:extLst>
              <a:ext uri="{FF2B5EF4-FFF2-40B4-BE49-F238E27FC236}">
                <a16:creationId xmlns:a16="http://schemas.microsoft.com/office/drawing/2014/main" id="{45E2F4A4-FE6A-8040-9B5B-A6DDAF82B6FE}"/>
              </a:ext>
            </a:extLst>
          </p:cNvPr>
          <p:cNvSpPr>
            <a:spLocks noGrp="1"/>
          </p:cNvSpPr>
          <p:nvPr>
            <p:ph type="title"/>
          </p:nvPr>
        </p:nvSpPr>
        <p:spPr/>
        <p:txBody>
          <a:bodyPr/>
          <a:lstStyle/>
          <a:p>
            <a:r>
              <a:rPr lang="en-FR" dirty="0"/>
              <a:t>Survey results: African countries</a:t>
            </a:r>
          </a:p>
        </p:txBody>
      </p:sp>
      <p:pic>
        <p:nvPicPr>
          <p:cNvPr id="6" name="Picture 5">
            <a:extLst>
              <a:ext uri="{FF2B5EF4-FFF2-40B4-BE49-F238E27FC236}">
                <a16:creationId xmlns:a16="http://schemas.microsoft.com/office/drawing/2014/main" id="{781A5C7B-1D7D-4D44-BCBB-8A6AA4E3013D}"/>
              </a:ext>
            </a:extLst>
          </p:cNvPr>
          <p:cNvPicPr>
            <a:picLocks noChangeAspect="1"/>
          </p:cNvPicPr>
          <p:nvPr/>
        </p:nvPicPr>
        <p:blipFill>
          <a:blip r:embed="rId3"/>
          <a:stretch>
            <a:fillRect/>
          </a:stretch>
        </p:blipFill>
        <p:spPr>
          <a:xfrm>
            <a:off x="7628001" y="3377908"/>
            <a:ext cx="4471476" cy="2843784"/>
          </a:xfrm>
          <a:prstGeom prst="rect">
            <a:avLst/>
          </a:prstGeom>
        </p:spPr>
      </p:pic>
      <p:sp>
        <p:nvSpPr>
          <p:cNvPr id="7" name="Content Placeholder 1">
            <a:extLst>
              <a:ext uri="{FF2B5EF4-FFF2-40B4-BE49-F238E27FC236}">
                <a16:creationId xmlns:a16="http://schemas.microsoft.com/office/drawing/2014/main" id="{EC504DAA-F683-994D-81DF-306B55623534}"/>
              </a:ext>
            </a:extLst>
          </p:cNvPr>
          <p:cNvSpPr txBox="1">
            <a:spLocks/>
          </p:cNvSpPr>
          <p:nvPr/>
        </p:nvSpPr>
        <p:spPr>
          <a:xfrm>
            <a:off x="628650" y="2908155"/>
            <a:ext cx="6869430" cy="3431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C448F"/>
              </a:buClr>
              <a:buFont typeface="System Font"/>
              <a:buChar char="⚬"/>
              <a:defRPr sz="2800" kern="1200">
                <a:solidFill>
                  <a:schemeClr val="tx1"/>
                </a:solidFill>
                <a:latin typeface="Seravek" panose="020B0503040000020004" pitchFamily="34" charset="0"/>
                <a:ea typeface="+mn-ea"/>
                <a:cs typeface="+mn-cs"/>
              </a:defRPr>
            </a:lvl1pPr>
            <a:lvl2pPr marL="685800" indent="-228600" algn="l" defTabSz="914400" rtl="0" eaLnBrk="1" latinLnBrk="0" hangingPunct="1">
              <a:lnSpc>
                <a:spcPct val="90000"/>
              </a:lnSpc>
              <a:spcBef>
                <a:spcPts val="500"/>
              </a:spcBef>
              <a:buClr>
                <a:srgbClr val="1C448F"/>
              </a:buClr>
              <a:buFont typeface="System Font"/>
              <a:buChar char="⚬"/>
              <a:defRPr sz="2400" kern="1200">
                <a:solidFill>
                  <a:schemeClr val="tx1"/>
                </a:solidFill>
                <a:latin typeface="Seravek" panose="020B0503040000020004" pitchFamily="34" charset="0"/>
                <a:ea typeface="+mn-ea"/>
                <a:cs typeface="+mn-cs"/>
              </a:defRPr>
            </a:lvl2pPr>
            <a:lvl3pPr marL="1143000" indent="-228600" algn="l" defTabSz="914400" rtl="0" eaLnBrk="1" latinLnBrk="0" hangingPunct="1">
              <a:lnSpc>
                <a:spcPct val="90000"/>
              </a:lnSpc>
              <a:spcBef>
                <a:spcPts val="500"/>
              </a:spcBef>
              <a:buClr>
                <a:srgbClr val="1C448F"/>
              </a:buClr>
              <a:buFont typeface="System Font"/>
              <a:buChar char="⚬"/>
              <a:defRPr sz="2000" kern="1200">
                <a:solidFill>
                  <a:schemeClr val="tx1"/>
                </a:solidFill>
                <a:latin typeface="Seravek" panose="020B0503040000020004" pitchFamily="34" charset="0"/>
                <a:ea typeface="+mn-ea"/>
                <a:cs typeface="+mn-cs"/>
              </a:defRPr>
            </a:lvl3pPr>
            <a:lvl4pPr marL="1600200" indent="-228600" algn="l" defTabSz="914400" rtl="0" eaLnBrk="1" latinLnBrk="0" hangingPunct="1">
              <a:lnSpc>
                <a:spcPct val="90000"/>
              </a:lnSpc>
              <a:spcBef>
                <a:spcPts val="500"/>
              </a:spcBef>
              <a:buClr>
                <a:srgbClr val="1C448F"/>
              </a:buClr>
              <a:buFont typeface="System Font"/>
              <a:buChar char="⚬"/>
              <a:defRPr sz="1800" kern="1200">
                <a:solidFill>
                  <a:schemeClr val="tx1"/>
                </a:solidFill>
                <a:latin typeface="Seravek" panose="020B0503040000020004" pitchFamily="34" charset="0"/>
                <a:ea typeface="+mn-ea"/>
                <a:cs typeface="+mn-cs"/>
              </a:defRPr>
            </a:lvl4pPr>
            <a:lvl5pPr marL="2057400" indent="-228600" algn="l" defTabSz="914400" rtl="0" eaLnBrk="1" latinLnBrk="0" hangingPunct="1">
              <a:lnSpc>
                <a:spcPct val="90000"/>
              </a:lnSpc>
              <a:spcBef>
                <a:spcPts val="500"/>
              </a:spcBef>
              <a:buClr>
                <a:srgbClr val="1C448F"/>
              </a:buClr>
              <a:buFont typeface="System Font"/>
              <a:buChar char="⚬"/>
              <a:defRPr sz="1800" kern="1200">
                <a:solidFill>
                  <a:schemeClr val="tx1"/>
                </a:solidFill>
                <a:latin typeface="Seravek" panose="020B0503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Result: </a:t>
            </a:r>
            <a:r>
              <a:rPr lang="en-US" dirty="0"/>
              <a:t>22 responses</a:t>
            </a:r>
          </a:p>
          <a:p>
            <a:pPr lvl="1"/>
            <a:r>
              <a:rPr lang="en-GB" dirty="0"/>
              <a:t>High-level scientists and directors (eg unit director, chief director, head of department, professor, researcher) working in research centres, universities, or similar academic institutions</a:t>
            </a:r>
          </a:p>
          <a:p>
            <a:pPr lvl="1"/>
            <a:r>
              <a:rPr lang="en-GB" dirty="0"/>
              <a:t>One particularity of this group: some European respondents (with in-depth knowledge of the region) </a:t>
            </a:r>
          </a:p>
          <a:p>
            <a:endParaRPr lang="en-FR" dirty="0"/>
          </a:p>
        </p:txBody>
      </p:sp>
    </p:spTree>
    <p:extLst>
      <p:ext uri="{BB962C8B-B14F-4D97-AF65-F5344CB8AC3E}">
        <p14:creationId xmlns:p14="http://schemas.microsoft.com/office/powerpoint/2010/main" val="424333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13741E-78B8-5842-9828-5A1410650947}"/>
              </a:ext>
            </a:extLst>
          </p:cNvPr>
          <p:cNvSpPr>
            <a:spLocks noGrp="1"/>
          </p:cNvSpPr>
          <p:nvPr>
            <p:ph idx="1"/>
          </p:nvPr>
        </p:nvSpPr>
        <p:spPr/>
        <p:txBody>
          <a:bodyPr>
            <a:normAutofit/>
          </a:bodyPr>
          <a:lstStyle/>
          <a:p>
            <a:r>
              <a:rPr lang="en-GB" dirty="0"/>
              <a:t>Strong desire for </a:t>
            </a:r>
            <a:r>
              <a:rPr lang="en-GB" b="1" dirty="0"/>
              <a:t>collaborative </a:t>
            </a:r>
            <a:r>
              <a:rPr lang="en-GB" dirty="0"/>
              <a:t>approaches, involving local stakeholders in project design/leadership (beware of top-down approaches!)</a:t>
            </a:r>
          </a:p>
          <a:p>
            <a:r>
              <a:rPr lang="en-GB" b="1" dirty="0"/>
              <a:t>Knowledge-sharing </a:t>
            </a:r>
            <a:r>
              <a:rPr lang="en-GB" dirty="0"/>
              <a:t>and </a:t>
            </a:r>
            <a:r>
              <a:rPr lang="en-GB" b="1" dirty="0"/>
              <a:t>capacity-building </a:t>
            </a:r>
            <a:r>
              <a:rPr lang="en-GB" dirty="0"/>
              <a:t>opportunities to meet local needs: staff exchanges and training</a:t>
            </a:r>
          </a:p>
          <a:p>
            <a:r>
              <a:rPr lang="en-GB" b="1" dirty="0"/>
              <a:t>Science diplomacy </a:t>
            </a:r>
            <a:r>
              <a:rPr lang="en-GB" dirty="0"/>
              <a:t>(particularly for African countries)</a:t>
            </a:r>
          </a:p>
          <a:p>
            <a:r>
              <a:rPr lang="en-GB" b="1" dirty="0"/>
              <a:t>Internationalisation of research </a:t>
            </a:r>
            <a:r>
              <a:rPr lang="en-GB" dirty="0"/>
              <a:t>and </a:t>
            </a:r>
            <a:r>
              <a:rPr lang="en-GB" b="1" dirty="0"/>
              <a:t>publication</a:t>
            </a:r>
            <a:r>
              <a:rPr lang="en-GB" dirty="0"/>
              <a:t> opportunities </a:t>
            </a:r>
          </a:p>
          <a:p>
            <a:r>
              <a:rPr lang="en-GB" dirty="0"/>
              <a:t>Interest in gaining access to </a:t>
            </a:r>
            <a:r>
              <a:rPr lang="en-GB" b="1" dirty="0"/>
              <a:t>state-of-the-art equipment </a:t>
            </a:r>
            <a:r>
              <a:rPr lang="en-GB" dirty="0"/>
              <a:t>and </a:t>
            </a:r>
            <a:r>
              <a:rPr lang="en-GB" b="1" dirty="0"/>
              <a:t>services </a:t>
            </a:r>
            <a:r>
              <a:rPr lang="en-GB" dirty="0"/>
              <a:t>in Europe but not necessarily using EU RI services at full-market cost (see constraints)</a:t>
            </a:r>
          </a:p>
        </p:txBody>
      </p:sp>
      <p:sp>
        <p:nvSpPr>
          <p:cNvPr id="3" name="Title 2">
            <a:extLst>
              <a:ext uri="{FF2B5EF4-FFF2-40B4-BE49-F238E27FC236}">
                <a16:creationId xmlns:a16="http://schemas.microsoft.com/office/drawing/2014/main" id="{6C671E59-11CE-D946-AE71-FEE96774D0DA}"/>
              </a:ext>
            </a:extLst>
          </p:cNvPr>
          <p:cNvSpPr>
            <a:spLocks noGrp="1"/>
          </p:cNvSpPr>
          <p:nvPr>
            <p:ph type="title"/>
          </p:nvPr>
        </p:nvSpPr>
        <p:spPr/>
        <p:txBody>
          <a:bodyPr/>
          <a:lstStyle/>
          <a:p>
            <a:r>
              <a:rPr lang="en-FR" dirty="0"/>
              <a:t>Main takeaways: main interests, goals</a:t>
            </a:r>
          </a:p>
        </p:txBody>
      </p:sp>
    </p:spTree>
    <p:extLst>
      <p:ext uri="{BB962C8B-B14F-4D97-AF65-F5344CB8AC3E}">
        <p14:creationId xmlns:p14="http://schemas.microsoft.com/office/powerpoint/2010/main" val="1627717582"/>
      </p:ext>
    </p:extLst>
  </p:cSld>
  <p:clrMapOvr>
    <a:masterClrMapping/>
  </p:clrMapOvr>
</p:sld>
</file>

<file path=ppt/theme/theme1.xml><?xml version="1.0" encoding="utf-8"?>
<a:theme xmlns:a="http://schemas.openxmlformats.org/drawingml/2006/main" name="Office Theme">
  <a:themeElements>
    <a:clrScheme name="RI-VIS">
      <a:dk1>
        <a:srgbClr val="595959"/>
      </a:dk1>
      <a:lt1>
        <a:srgbClr val="FFFFFF"/>
      </a:lt1>
      <a:dk2>
        <a:srgbClr val="808285"/>
      </a:dk2>
      <a:lt2>
        <a:srgbClr val="E7E6E6"/>
      </a:lt2>
      <a:accent1>
        <a:srgbClr val="1C448F"/>
      </a:accent1>
      <a:accent2>
        <a:srgbClr val="8C489A"/>
      </a:accent2>
      <a:accent3>
        <a:srgbClr val="F26727"/>
      </a:accent3>
      <a:accent4>
        <a:srgbClr val="FDB71C"/>
      </a:accent4>
      <a:accent5>
        <a:srgbClr val="E21B79"/>
      </a:accent5>
      <a:accent6>
        <a:srgbClr val="A3D064"/>
      </a:accent6>
      <a:hlink>
        <a:srgbClr val="02B4EF"/>
      </a:hlink>
      <a:folHlink>
        <a:srgbClr val="00B1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C832C39C44741BF79BC38AD5E6610" ma:contentTypeVersion="13" ma:contentTypeDescription="Create a new document." ma:contentTypeScope="" ma:versionID="d4370b114976b9b26aea9055cec7dba8">
  <xsd:schema xmlns:xsd="http://www.w3.org/2001/XMLSchema" xmlns:xs="http://www.w3.org/2001/XMLSchema" xmlns:p="http://schemas.microsoft.com/office/2006/metadata/properties" xmlns:ns2="e2c0e2de-22d9-41f8-bc7f-abe57dc77e95" xmlns:ns3="9e3c11ec-fd1a-4c2a-b1fe-4c21c29a5ff6" targetNamespace="http://schemas.microsoft.com/office/2006/metadata/properties" ma:root="true" ma:fieldsID="cb4aa956c3e0c5e7c35706a4f3bb5644" ns2:_="" ns3:_="">
    <xsd:import namespace="e2c0e2de-22d9-41f8-bc7f-abe57dc77e95"/>
    <xsd:import namespace="9e3c11ec-fd1a-4c2a-b1fe-4c21c29a5f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0e2de-22d9-41f8-bc7f-abe57dc77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3c11ec-fd1a-4c2a-b1fe-4c21c29a5f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E691A7-F6D2-4106-B036-7187E8547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0e2de-22d9-41f8-bc7f-abe57dc77e95"/>
    <ds:schemaRef ds:uri="9e3c11ec-fd1a-4c2a-b1fe-4c21c29a5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4E1E63-8A6C-4268-803D-7AECEAEED37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C0A386A-687F-4CF1-A0C7-49A0A9FE5F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10311</TotalTime>
  <Words>2543</Words>
  <Application>Microsoft Office PowerPoint</Application>
  <PresentationFormat>Widescreen</PresentationFormat>
  <Paragraphs>152</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REGIONAL COMMUNICATION GUIDELINES FOR LATIN AMERICA &amp; AFRICAN COUNTRIES</vt:lpstr>
      <vt:lpstr>Agenda</vt:lpstr>
      <vt:lpstr>What we set out to achieve</vt:lpstr>
      <vt:lpstr>How we got started</vt:lpstr>
      <vt:lpstr>Organising Committees</vt:lpstr>
      <vt:lpstr>Survey</vt:lpstr>
      <vt:lpstr>Survey results: Latin America</vt:lpstr>
      <vt:lpstr>Survey results: African countries</vt:lpstr>
      <vt:lpstr>Main takeaways: main interests, goals</vt:lpstr>
      <vt:lpstr>Main takeaways: constraints</vt:lpstr>
      <vt:lpstr>The guidelines: a quick overview</vt:lpstr>
      <vt:lpstr>The guidelines: a quick overview</vt:lpstr>
      <vt:lpstr>The guidelines: a quick overview</vt:lpstr>
      <vt:lpstr>The guidelines: a quick overview</vt:lpstr>
      <vt:lpstr>The guidelines: a quick overview</vt:lpstr>
      <vt:lpstr>Food for thought (conclusions)</vt:lpstr>
      <vt:lpstr>Discussion and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Haley</dc:creator>
  <cp:lastModifiedBy>EMBRC Administrator</cp:lastModifiedBy>
  <cp:revision>38</cp:revision>
  <dcterms:created xsi:type="dcterms:W3CDTF">2019-04-12T13:04:24Z</dcterms:created>
  <dcterms:modified xsi:type="dcterms:W3CDTF">2022-01-16T12:45:33Z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0x010100520C832C39C44741BF79BC38AD5E6610</vt:lpwstr>
  </property>
</Properties>
</file>