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392" r:id="rId3"/>
    <p:sldId id="399" r:id="rId4"/>
    <p:sldId id="393" r:id="rId5"/>
    <p:sldId id="394" r:id="rId6"/>
    <p:sldId id="396" r:id="rId7"/>
    <p:sldId id="397" r:id="rId8"/>
    <p:sldId id="395" r:id="rId9"/>
    <p:sldId id="398" r:id="rId10"/>
    <p:sldId id="400" r:id="rId11"/>
    <p:sldId id="402" r:id="rId12"/>
    <p:sldId id="3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DDER David (RTD)" initials="LD(" lastIdx="1" clrIdx="0">
    <p:extLst>
      <p:ext uri="{19B8F6BF-5375-455C-9EA6-DF929625EA0E}">
        <p15:presenceInfo xmlns:p15="http://schemas.microsoft.com/office/powerpoint/2012/main" userId="S-1-5-21-1606980848-2025429265-839522115-1023929" providerId="AD"/>
      </p:ext>
    </p:extLst>
  </p:cmAuthor>
  <p:cmAuthor id="2" name="KARAGIANNIDOU Agni (RTD)" initials="KA(" lastIdx="11" clrIdx="1">
    <p:extLst>
      <p:ext uri="{19B8F6BF-5375-455C-9EA6-DF929625EA0E}">
        <p15:presenceInfo xmlns:p15="http://schemas.microsoft.com/office/powerpoint/2012/main" userId="S-1-5-21-1606980848-2025429265-839522115-283354" providerId="AD"/>
      </p:ext>
    </p:extLst>
  </p:cmAuthor>
  <p:cmAuthor id="3" name="BRENIER Patrick (RTD)" initials="BP(" lastIdx="0" clrIdx="2">
    <p:extLst>
      <p:ext uri="{19B8F6BF-5375-455C-9EA6-DF929625EA0E}">
        <p15:presenceInfo xmlns:p15="http://schemas.microsoft.com/office/powerpoint/2012/main" userId="S-1-5-21-1606980848-2025429265-839522115-586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B51"/>
    <a:srgbClr val="2594A7"/>
    <a:srgbClr val="1FBAD2"/>
    <a:srgbClr val="D7540B"/>
    <a:srgbClr val="9BD1E7"/>
    <a:srgbClr val="438FCC"/>
    <a:srgbClr val="97D6E8"/>
    <a:srgbClr val="91DDE9"/>
    <a:srgbClr val="7D96FF"/>
    <a:srgbClr val="FFE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5441" autoAdjust="0"/>
  </p:normalViewPr>
  <p:slideViewPr>
    <p:cSldViewPr snapToGrid="0">
      <p:cViewPr varScale="1">
        <p:scale>
          <a:sx n="109" d="100"/>
          <a:sy n="109" d="100"/>
        </p:scale>
        <p:origin x="300" y="57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08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8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95" y="-2059897"/>
            <a:ext cx="14210556" cy="46477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199" y="2639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199" y="340819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" y="0"/>
            <a:ext cx="12183317" cy="68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6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71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ec.europa.eu/info/research-and-innovation/strategy/strategy-2020-2024/our-digital-future/european-research-infrastructures_en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c.europa.eu/info/funding-tenders/opportunities/portal/screen/home" TargetMode="External"/><Relationship Id="rId5" Type="http://schemas.openxmlformats.org/officeDocument/2006/relationships/hyperlink" Target="http://www.esfri.eu/" TargetMode="External"/><Relationship Id="rId4" Type="http://schemas.openxmlformats.org/officeDocument/2006/relationships/hyperlink" Target="https://ec.europa.eu/info/research-and-innovation/funding/funding-opportunities/funding-programmes-and-open-calls/horizon-europe_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2524" y="874676"/>
            <a:ext cx="545950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b="1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Patricia Postigo McLaughlin</a:t>
            </a:r>
            <a:endParaRPr lang="en-GB" sz="2000" b="1" dirty="0" smtClean="0">
              <a:solidFill>
                <a:srgbClr val="1B3B51"/>
              </a:solidFill>
              <a:latin typeface="EC Square Sans Pro" panose="020B05060400000200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DG Research &amp; Innovation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European Commission</a:t>
            </a:r>
            <a:endParaRPr lang="en-GB" sz="2000" b="1" dirty="0">
              <a:solidFill>
                <a:srgbClr val="1B3B51"/>
              </a:solidFill>
              <a:latin typeface="EC Square Sans Pro" panose="020B05060400000200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2600" b="1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Pierre Quertenmont</a:t>
            </a:r>
            <a:endParaRPr lang="en-GB" sz="2000" b="1" dirty="0">
              <a:solidFill>
                <a:srgbClr val="1B3B51"/>
              </a:solidFill>
              <a:latin typeface="EC Square Sans Pro" panose="020B05060400000200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2000" b="1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European Research Executive Agency - REA</a:t>
            </a:r>
            <a:endParaRPr lang="en-GB" sz="2000" b="1" dirty="0">
              <a:solidFill>
                <a:srgbClr val="1B3B51"/>
              </a:solidFill>
              <a:latin typeface="EC Square Sans Pro" panose="020B0506040000020004" pitchFamily="34" charset="0"/>
            </a:endParaRPr>
          </a:p>
          <a:p>
            <a:pPr>
              <a:lnSpc>
                <a:spcPct val="150000"/>
              </a:lnSpc>
            </a:pPr>
            <a:endParaRPr lang="en-GB" sz="2600" b="1" dirty="0">
              <a:solidFill>
                <a:srgbClr val="1B3B5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7747" y="5935579"/>
            <a:ext cx="2903621" cy="75397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50082" y="5897069"/>
            <a:ext cx="3481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1B3B51"/>
                </a:solidFill>
                <a:latin typeface="EC Square Sans Pro Medium" panose="020B0500000000020004" pitchFamily="34" charset="0"/>
              </a:rPr>
              <a:t>#</a:t>
            </a:r>
            <a:r>
              <a:rPr lang="en-US" sz="1200" dirty="0" err="1" smtClean="0">
                <a:solidFill>
                  <a:srgbClr val="1B3B51"/>
                </a:solidFill>
                <a:latin typeface="EC Square Sans Pro Medium" panose="020B0500000000020004" pitchFamily="34" charset="0"/>
              </a:rPr>
              <a:t>ResearchInfrastructures</a:t>
            </a:r>
            <a:endParaRPr lang="en-US" sz="1200" dirty="0" smtClean="0">
              <a:solidFill>
                <a:srgbClr val="1B3B51"/>
              </a:solidFill>
              <a:latin typeface="EC Square Sans Pro Medium" panose="020B0500000000020004" pitchFamily="34" charset="0"/>
            </a:endParaRPr>
          </a:p>
          <a:p>
            <a:pPr algn="r"/>
            <a:r>
              <a:rPr lang="en-US" sz="1200" dirty="0" smtClean="0">
                <a:solidFill>
                  <a:srgbClr val="1B3B51"/>
                </a:solidFill>
                <a:latin typeface="EC Square Sans Pro Medium" panose="020B0500000000020004" pitchFamily="34" charset="0"/>
              </a:rPr>
              <a:t>#</a:t>
            </a:r>
            <a:r>
              <a:rPr lang="en-US" sz="1200" dirty="0" err="1">
                <a:solidFill>
                  <a:srgbClr val="1B3B51"/>
                </a:solidFill>
                <a:latin typeface="EC Square Sans Pro Medium" panose="020B0500000000020004" pitchFamily="34" charset="0"/>
              </a:rPr>
              <a:t>ResearchImpactEU</a:t>
            </a:r>
            <a:endParaRPr lang="en-US" sz="1200" dirty="0">
              <a:solidFill>
                <a:srgbClr val="1B3B51"/>
              </a:solidFill>
              <a:latin typeface="EC Square Sans Pro Medium" panose="020B0500000000020004" pitchFamily="34" charset="0"/>
            </a:endParaRPr>
          </a:p>
          <a:p>
            <a:pPr algn="r"/>
            <a:r>
              <a:rPr lang="en-US" sz="1200" dirty="0">
                <a:solidFill>
                  <a:srgbClr val="1B3B51"/>
                </a:solidFill>
                <a:latin typeface="EC Square Sans Pro Medium" panose="020B0500000000020004" pitchFamily="34" charset="0"/>
              </a:rPr>
              <a:t>#</a:t>
            </a:r>
            <a:r>
              <a:rPr lang="en-US" sz="1200" dirty="0" err="1" smtClean="0">
                <a:solidFill>
                  <a:srgbClr val="1B3B51"/>
                </a:solidFill>
                <a:latin typeface="EC Square Sans Pro Medium" panose="020B0500000000020004" pitchFamily="34" charset="0"/>
              </a:rPr>
              <a:t>EUResearchArea</a:t>
            </a:r>
            <a:endParaRPr lang="en-US" sz="1200" dirty="0" smtClean="0">
              <a:solidFill>
                <a:srgbClr val="1B3B51"/>
              </a:solidFill>
              <a:latin typeface="EC Square Sans Pro Medium" panose="020B0500000000020004" pitchFamily="34" charset="0"/>
            </a:endParaRPr>
          </a:p>
          <a:p>
            <a:pPr algn="r"/>
            <a:r>
              <a:rPr lang="en-US" sz="1200" dirty="0">
                <a:solidFill>
                  <a:srgbClr val="1B3B51"/>
                </a:solidFill>
                <a:latin typeface="EC Square Sans Pro Medium" panose="020B0500000000020004" pitchFamily="34" charset="0"/>
              </a:rPr>
              <a:t>#</a:t>
            </a:r>
            <a:r>
              <a:rPr lang="en-US" sz="1200" dirty="0" err="1">
                <a:solidFill>
                  <a:srgbClr val="1B3B51"/>
                </a:solidFill>
                <a:latin typeface="EC Square Sans Pro Medium" panose="020B0500000000020004" pitchFamily="34" charset="0"/>
              </a:rPr>
              <a:t>HorizonEU</a:t>
            </a:r>
            <a:endParaRPr lang="en-US" sz="1200" dirty="0">
              <a:solidFill>
                <a:srgbClr val="1B3B51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7747" y="0"/>
            <a:ext cx="10049933" cy="68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2600" b="1" dirty="0">
                <a:solidFill>
                  <a:srgbClr val="1B3B51"/>
                </a:solidFill>
                <a:latin typeface="EC Square Sans Pro" panose="020B0506040000020004" pitchFamily="34" charset="0"/>
              </a:rPr>
              <a:t>Future of international Research Infrastructure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1567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55694"/>
            <a:ext cx="10905699" cy="4193414"/>
          </a:xfrm>
        </p:spPr>
        <p:txBody>
          <a:bodyPr/>
          <a:lstStyle/>
          <a:p>
            <a:pPr lvl="0"/>
            <a:r>
              <a:rPr lang="en-GB" dirty="0"/>
              <a:t>On 18 May 2021 the European Commission adopted a Communication outlining a global approach to research and </a:t>
            </a:r>
            <a:r>
              <a:rPr lang="en-GB" dirty="0" smtClean="0"/>
              <a:t>innovation.</a:t>
            </a:r>
          </a:p>
          <a:p>
            <a:pPr lvl="1"/>
            <a:r>
              <a:rPr lang="en-GB" dirty="0" smtClean="0"/>
              <a:t>Alignment on: </a:t>
            </a:r>
            <a:r>
              <a:rPr lang="en-GB" dirty="0"/>
              <a:t>academic freedom; research ethics and integrity; gender equality, diversity and inclusiveness; open data and open science; setting global standards; and evidence-based policy making.</a:t>
            </a:r>
            <a:endParaRPr lang="en-US" dirty="0"/>
          </a:p>
          <a:p>
            <a:pPr lvl="0"/>
            <a:r>
              <a:rPr lang="en-GB" dirty="0"/>
              <a:t>F</a:t>
            </a:r>
            <a:r>
              <a:rPr lang="en-GB" dirty="0" smtClean="0"/>
              <a:t>ocus </a:t>
            </a:r>
            <a:r>
              <a:rPr lang="en-GB" dirty="0"/>
              <a:t>on the </a:t>
            </a:r>
            <a:r>
              <a:rPr lang="en-GB" dirty="0" smtClean="0"/>
              <a:t>policy priorities: the green deal and digitalisation.</a:t>
            </a:r>
          </a:p>
          <a:p>
            <a:pPr lvl="0"/>
            <a:r>
              <a:rPr lang="en-GB" dirty="0" smtClean="0"/>
              <a:t>Africa partnership (Communication March 2020, summit next month) </a:t>
            </a:r>
            <a:endParaRPr lang="en-US" dirty="0"/>
          </a:p>
          <a:p>
            <a:pPr lvl="0"/>
            <a:r>
              <a:rPr lang="en-GB" dirty="0" smtClean="0"/>
              <a:t>Maintain our </a:t>
            </a:r>
            <a:r>
              <a:rPr lang="en-GB" dirty="0"/>
              <a:t>collaboration with CELAC.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Future INFRA international </a:t>
            </a:r>
            <a:r>
              <a:rPr lang="fr-BE" dirty="0" err="1" smtClean="0"/>
              <a:t>activities</a:t>
            </a:r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767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500310"/>
            <a:ext cx="10905699" cy="4548798"/>
          </a:xfrm>
        </p:spPr>
        <p:txBody>
          <a:bodyPr/>
          <a:lstStyle/>
          <a:p>
            <a:pPr lvl="0"/>
            <a:r>
              <a:rPr lang="en-GB" dirty="0" smtClean="0"/>
              <a:t>G7 working group on Research Infrastructures; foster </a:t>
            </a:r>
            <a:r>
              <a:rPr lang="en-GB" dirty="0"/>
              <a:t>international dialogue on RI collaboration – both in terms of international consortia around RI projects, such as SKA, or what could be defined as RI clustering (pooling existing national efforts, coordinating databases or service </a:t>
            </a:r>
            <a:r>
              <a:rPr lang="en-GB" dirty="0" smtClean="0"/>
              <a:t>pipelines).</a:t>
            </a:r>
          </a:p>
          <a:p>
            <a:pPr lvl="0"/>
            <a:r>
              <a:rPr lang="en-GB" dirty="0" smtClean="0"/>
              <a:t>ICRI conference, 19-21 October in Brno, Czech Republic.</a:t>
            </a:r>
            <a:endParaRPr lang="en-US" dirty="0"/>
          </a:p>
          <a:p>
            <a:endParaRPr lang="en-US" dirty="0"/>
          </a:p>
          <a:p>
            <a:pPr lvl="1"/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Future INFRA international </a:t>
            </a:r>
            <a:r>
              <a:rPr lang="fr-BE" dirty="0" err="1"/>
              <a:t>activities</a:t>
            </a:r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08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719" y="1738333"/>
            <a:ext cx="1121588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For more info: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Commission’s website on Research Infrastructures: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https://ec.europa.eu/info/research-and-innovation/strategy/strategy-2020-2024/our-digital-future/european-research-infrastructures_en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Horizon Europe:</a:t>
            </a:r>
          </a:p>
          <a:p>
            <a:pPr marL="355600">
              <a:buClr>
                <a:schemeClr val="accent4">
                  <a:lumMod val="75000"/>
                </a:schemeClr>
              </a:buClr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://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ec.europa.eu/info/research-and-innovation/funding/funding-opportunities/funding-programmes-and-open-calls/horizon-europe_en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European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Strategy Forum on Research Infrastructures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60000">
              <a:buClr>
                <a:schemeClr val="accent4">
                  <a:lumMod val="75000"/>
                </a:schemeClr>
              </a:buClr>
            </a:pP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www.esfri.eu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Participant Portal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(upcoming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calls for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proposals):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>
              <a:buClr>
                <a:schemeClr val="accent4">
                  <a:lumMod val="75000"/>
                </a:schemeClr>
              </a:buClr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://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ec.europa.eu/info/funding-tenders/opportunities/portal/screen/home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IE" sz="2000" b="1" dirty="0">
                <a:solidFill>
                  <a:srgbClr val="C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Follow us: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Commissioner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Mariya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Gabriel: </a:t>
            </a:r>
            <a:r>
              <a:rPr lang="en-US" dirty="0">
                <a:solidFill>
                  <a:srgbClr val="9316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dirty="0" err="1" smtClean="0">
                <a:solidFill>
                  <a:srgbClr val="9316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GabrielMariya</a:t>
            </a:r>
            <a:endParaRPr lang="en-US" dirty="0" smtClean="0">
              <a:solidFill>
                <a:srgbClr val="9316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Director-General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Jean-Eric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Paquet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rgbClr val="9316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dirty="0" err="1" smtClean="0">
                <a:solidFill>
                  <a:srgbClr val="9316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JEPaquetEU</a:t>
            </a:r>
            <a:endParaRPr lang="en-US" dirty="0" smtClean="0">
              <a:solidFill>
                <a:srgbClr val="9316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Clr>
                <a:srgbClr val="ED8D2F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 of REA Marc </a:t>
            </a:r>
            <a:r>
              <a:rPr lang="en-US" dirty="0" err="1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Tachelet</a:t>
            </a:r>
            <a:r>
              <a:rPr lang="en-US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rgbClr val="9316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dirty="0" err="1">
                <a:solidFill>
                  <a:srgbClr val="9316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tachelet</a:t>
            </a:r>
            <a:endParaRPr lang="en-US" dirty="0" smtClean="0">
              <a:solidFill>
                <a:srgbClr val="9316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 and Innovation: </a:t>
            </a:r>
            <a:r>
              <a:rPr lang="en-US" dirty="0">
                <a:solidFill>
                  <a:srgbClr val="9316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dirty="0" err="1" smtClean="0">
                <a:solidFill>
                  <a:srgbClr val="9316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EUScienceInnov</a:t>
            </a:r>
            <a:endParaRPr lang="en-US" dirty="0" smtClean="0">
              <a:solidFill>
                <a:srgbClr val="9316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Clr>
                <a:srgbClr val="ED8D2F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REA: </a:t>
            </a:r>
            <a:r>
              <a:rPr lang="en-US" dirty="0">
                <a:solidFill>
                  <a:srgbClr val="9316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dirty="0" err="1" smtClean="0">
                <a:solidFill>
                  <a:srgbClr val="9316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REA_research</a:t>
            </a:r>
            <a:endParaRPr lang="en-US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8320" y="0"/>
            <a:ext cx="4942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lang="en-US" sz="7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19" y="84342"/>
            <a:ext cx="1767775" cy="1782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3"/>
          <a:stretch/>
        </p:blipFill>
        <p:spPr>
          <a:xfrm>
            <a:off x="6663265" y="5223169"/>
            <a:ext cx="2863749" cy="101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53064"/>
            <a:ext cx="10905699" cy="4610344"/>
          </a:xfrm>
        </p:spPr>
        <p:txBody>
          <a:bodyPr/>
          <a:lstStyle/>
          <a:p>
            <a:r>
              <a:rPr lang="fr-BE" dirty="0" smtClean="0"/>
              <a:t>Part of the EU Framework Programme for Research and Innovation: </a:t>
            </a:r>
          </a:p>
          <a:p>
            <a:pPr lvl="1"/>
            <a:r>
              <a:rPr lang="fr-BE" dirty="0" smtClean="0"/>
              <a:t>Horizon 2020 (2014-2020)</a:t>
            </a:r>
          </a:p>
          <a:p>
            <a:pPr lvl="1"/>
            <a:r>
              <a:rPr lang="fr-BE" dirty="0" smtClean="0"/>
              <a:t>Horizon Europe (2021-2027)</a:t>
            </a:r>
          </a:p>
          <a:p>
            <a:r>
              <a:rPr lang="fr-BE" dirty="0" smtClean="0"/>
              <a:t>Supports RI </a:t>
            </a:r>
            <a:r>
              <a:rPr lang="fr-BE" dirty="0" err="1" smtClean="0"/>
              <a:t>communities</a:t>
            </a:r>
            <a:r>
              <a:rPr lang="fr-BE" dirty="0" smtClean="0"/>
              <a:t> in all </a:t>
            </a:r>
            <a:r>
              <a:rPr lang="fr-BE" dirty="0" err="1" smtClean="0"/>
              <a:t>fields</a:t>
            </a:r>
            <a:endParaRPr lang="fr-BE" dirty="0" smtClean="0"/>
          </a:p>
          <a:p>
            <a:r>
              <a:rPr lang="fr-BE" dirty="0" smtClean="0"/>
              <a:t>Funds:</a:t>
            </a:r>
          </a:p>
          <a:p>
            <a:pPr lvl="1"/>
            <a:r>
              <a:rPr lang="fr-BE" dirty="0" smtClean="0"/>
              <a:t>RI design and </a:t>
            </a:r>
            <a:r>
              <a:rPr lang="fr-BE" dirty="0" err="1" smtClean="0"/>
              <a:t>preparation</a:t>
            </a:r>
            <a:endParaRPr lang="fr-BE" dirty="0" smtClean="0"/>
          </a:p>
          <a:p>
            <a:pPr lvl="1"/>
            <a:r>
              <a:rPr lang="fr-BE" dirty="0" smtClean="0"/>
              <a:t>Service provision (transnational/</a:t>
            </a:r>
            <a:r>
              <a:rPr lang="fr-BE" dirty="0" err="1" smtClean="0"/>
              <a:t>virtual</a:t>
            </a:r>
            <a:r>
              <a:rPr lang="fr-BE" dirty="0" smtClean="0"/>
              <a:t> </a:t>
            </a:r>
            <a:r>
              <a:rPr lang="fr-BE" dirty="0" err="1" smtClean="0"/>
              <a:t>access</a:t>
            </a:r>
            <a:r>
              <a:rPr lang="fr-BE" dirty="0" smtClean="0"/>
              <a:t>)</a:t>
            </a:r>
          </a:p>
          <a:p>
            <a:r>
              <a:rPr lang="fr-BE" dirty="0" smtClean="0"/>
              <a:t>International by nature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EU Research Infrastructure programme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746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864" y="1825625"/>
            <a:ext cx="8470269" cy="38814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do </a:t>
            </a:r>
            <a:r>
              <a:rPr lang="fr-BE" dirty="0" err="1" smtClean="0"/>
              <a:t>we</a:t>
            </a:r>
            <a:r>
              <a:rPr lang="fr-BE" dirty="0" smtClean="0"/>
              <a:t> support?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518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636335"/>
            <a:ext cx="10905699" cy="2812573"/>
          </a:xfrm>
        </p:spPr>
        <p:txBody>
          <a:bodyPr/>
          <a:lstStyle/>
          <a:p>
            <a:r>
              <a:rPr lang="fr-BE" dirty="0" err="1" smtClean="0"/>
              <a:t>Within</a:t>
            </a:r>
            <a:r>
              <a:rPr lang="fr-BE" dirty="0" smtClean="0"/>
              <a:t> the </a:t>
            </a:r>
            <a:r>
              <a:rPr lang="fr-BE" dirty="0" err="1" smtClean="0"/>
              <a:t>pan-European</a:t>
            </a:r>
            <a:r>
              <a:rPr lang="fr-BE" dirty="0" smtClean="0"/>
              <a:t> RI </a:t>
            </a:r>
            <a:r>
              <a:rPr lang="fr-BE" dirty="0" err="1" smtClean="0"/>
              <a:t>landscape</a:t>
            </a:r>
            <a:r>
              <a:rPr lang="fr-BE" dirty="0" smtClean="0"/>
              <a:t> </a:t>
            </a:r>
            <a:r>
              <a:rPr lang="fr-BE" dirty="0" err="1" smtClean="0"/>
              <a:t>established</a:t>
            </a:r>
            <a:r>
              <a:rPr lang="fr-BE" dirty="0" smtClean="0"/>
              <a:t> by ESFRI: </a:t>
            </a:r>
            <a:r>
              <a:rPr lang="fr-BE" dirty="0" err="1" smtClean="0"/>
              <a:t>grants</a:t>
            </a:r>
            <a:r>
              <a:rPr lang="fr-BE" dirty="0" smtClean="0"/>
              <a:t> for </a:t>
            </a:r>
            <a:r>
              <a:rPr lang="fr-BE" dirty="0" err="1" smtClean="0"/>
              <a:t>preparatory</a:t>
            </a:r>
            <a:r>
              <a:rPr lang="fr-BE" dirty="0" smtClean="0"/>
              <a:t> </a:t>
            </a:r>
            <a:r>
              <a:rPr lang="fr-BE" dirty="0" err="1" smtClean="0"/>
              <a:t>work</a:t>
            </a:r>
            <a:r>
              <a:rPr lang="fr-BE" dirty="0" smtClean="0"/>
              <a:t> of new </a:t>
            </a:r>
            <a:r>
              <a:rPr lang="fr-BE" dirty="0" err="1" smtClean="0"/>
              <a:t>RIs</a:t>
            </a:r>
            <a:r>
              <a:rPr lang="fr-BE" dirty="0" smtClean="0"/>
              <a:t> or upgrade of </a:t>
            </a:r>
            <a:r>
              <a:rPr lang="fr-BE" dirty="0" err="1" smtClean="0"/>
              <a:t>existing</a:t>
            </a:r>
            <a:r>
              <a:rPr lang="fr-BE" dirty="0" smtClean="0"/>
              <a:t> </a:t>
            </a:r>
            <a:r>
              <a:rPr lang="fr-BE" dirty="0" err="1" smtClean="0"/>
              <a:t>RIs</a:t>
            </a:r>
            <a:r>
              <a:rPr lang="fr-BE" dirty="0" smtClean="0"/>
              <a:t>.</a:t>
            </a:r>
          </a:p>
          <a:p>
            <a:r>
              <a:rPr lang="fr-BE" dirty="0" err="1" smtClean="0"/>
              <a:t>Usually</a:t>
            </a:r>
            <a:r>
              <a:rPr lang="fr-BE" dirty="0" smtClean="0"/>
              <a:t> </a:t>
            </a:r>
            <a:r>
              <a:rPr lang="fr-BE" dirty="0" err="1" smtClean="0"/>
              <a:t>based</a:t>
            </a:r>
            <a:r>
              <a:rPr lang="fr-BE" dirty="0" smtClean="0"/>
              <a:t> in Europe, but </a:t>
            </a:r>
            <a:r>
              <a:rPr lang="fr-BE" dirty="0" err="1" smtClean="0"/>
              <a:t>sometimes</a:t>
            </a:r>
            <a:r>
              <a:rPr lang="fr-BE" dirty="0" smtClean="0"/>
              <a:t> the </a:t>
            </a:r>
            <a:r>
              <a:rPr lang="fr-BE" dirty="0" err="1" smtClean="0"/>
              <a:t>facilities</a:t>
            </a:r>
            <a:r>
              <a:rPr lang="fr-BE" dirty="0" smtClean="0"/>
              <a:t> are not </a:t>
            </a:r>
            <a:r>
              <a:rPr lang="fr-BE" dirty="0" err="1" smtClean="0"/>
              <a:t>located</a:t>
            </a:r>
            <a:r>
              <a:rPr lang="fr-BE" dirty="0" smtClean="0"/>
              <a:t> on the EU </a:t>
            </a:r>
            <a:r>
              <a:rPr lang="fr-BE" dirty="0" err="1" smtClean="0"/>
              <a:t>territory</a:t>
            </a:r>
            <a:r>
              <a:rPr lang="fr-BE" dirty="0" smtClean="0"/>
              <a:t> (ex.: </a:t>
            </a:r>
            <a:r>
              <a:rPr lang="fr-BE" dirty="0" err="1" smtClean="0"/>
              <a:t>Astronomy</a:t>
            </a:r>
            <a:r>
              <a:rPr lang="fr-BE" dirty="0" smtClean="0"/>
              <a:t>).</a:t>
            </a:r>
          </a:p>
          <a:p>
            <a:r>
              <a:rPr lang="en-US" dirty="0"/>
              <a:t>EU </a:t>
            </a:r>
            <a:r>
              <a:rPr lang="en-US" dirty="0" err="1"/>
              <a:t>programme</a:t>
            </a:r>
            <a:r>
              <a:rPr lang="en-US" dirty="0"/>
              <a:t> support is provided through the participation of EU </a:t>
            </a:r>
            <a:r>
              <a:rPr lang="en-US" dirty="0" smtClean="0"/>
              <a:t>entities </a:t>
            </a:r>
            <a:r>
              <a:rPr lang="en-US" dirty="0"/>
              <a:t>in the international </a:t>
            </a:r>
            <a:r>
              <a:rPr lang="en-US" dirty="0" smtClean="0"/>
              <a:t>venture (as </a:t>
            </a:r>
            <a:r>
              <a:rPr lang="en-US" dirty="0"/>
              <a:t>lead or as </a:t>
            </a:r>
            <a:r>
              <a:rPr lang="en-US" dirty="0" smtClean="0"/>
              <a:t>contributor).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International: RI design and </a:t>
            </a:r>
            <a:r>
              <a:rPr lang="fr-BE" dirty="0" err="1" smtClean="0"/>
              <a:t>preparation</a:t>
            </a:r>
            <a:r>
              <a:rPr lang="fr-BE" dirty="0" smtClean="0"/>
              <a:t> 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039" y="4585124"/>
            <a:ext cx="3131342" cy="1989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4569" y="6574447"/>
            <a:ext cx="994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000" dirty="0" smtClean="0"/>
              <a:t>© SKAO</a:t>
            </a:r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16079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394802"/>
            <a:ext cx="10905699" cy="4548798"/>
          </a:xfrm>
        </p:spPr>
        <p:txBody>
          <a:bodyPr/>
          <a:lstStyle/>
          <a:p>
            <a:r>
              <a:rPr lang="fr-BE" sz="2000" dirty="0" smtClean="0"/>
              <a:t>The EU RI programme </a:t>
            </a:r>
            <a:r>
              <a:rPr lang="en-US" sz="2000" dirty="0"/>
              <a:t>funds transnational </a:t>
            </a:r>
            <a:r>
              <a:rPr lang="en-US" sz="2000" dirty="0" smtClean="0"/>
              <a:t>access (TA) and virtual access (VA) </a:t>
            </a:r>
            <a:r>
              <a:rPr lang="en-US" sz="2000" dirty="0"/>
              <a:t>to research infrastructure </a:t>
            </a:r>
            <a:r>
              <a:rPr lang="en-US" sz="2000" dirty="0" smtClean="0"/>
              <a:t>services.</a:t>
            </a:r>
          </a:p>
          <a:p>
            <a:r>
              <a:rPr lang="en-US" sz="2000" dirty="0" smtClean="0"/>
              <a:t>Funds are granted to RI consortia, which run their own call for proposals.</a:t>
            </a:r>
          </a:p>
          <a:p>
            <a:r>
              <a:rPr lang="en-US" sz="2000" dirty="0" smtClean="0"/>
              <a:t>Access </a:t>
            </a:r>
            <a:r>
              <a:rPr lang="en-US" sz="2000" dirty="0"/>
              <a:t>is also open to international </a:t>
            </a:r>
            <a:r>
              <a:rPr lang="en-US" sz="2000" dirty="0" smtClean="0"/>
              <a:t>users (up to 20%, or more if duly justified), depending on the field and on the call.</a:t>
            </a:r>
          </a:p>
          <a:p>
            <a:r>
              <a:rPr lang="en-US" sz="2000" dirty="0" smtClean="0"/>
              <a:t>Non-EU RIs can also participate in consortia and grant access to their facilities (on EU or own funds, depending on country and EU call</a:t>
            </a:r>
            <a:r>
              <a:rPr lang="en-US" sz="2000" dirty="0" smtClean="0"/>
              <a:t>).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Examples:</a:t>
            </a:r>
          </a:p>
          <a:p>
            <a:pPr lvl="1">
              <a:spcAft>
                <a:spcPts val="600"/>
              </a:spcAft>
            </a:pPr>
            <a:r>
              <a:rPr lang="fr-BE" dirty="0" smtClean="0"/>
              <a:t>Europlanet2024 (</a:t>
            </a:r>
            <a:r>
              <a:rPr lang="fr-BE" dirty="0" err="1" smtClean="0"/>
              <a:t>planetary</a:t>
            </a:r>
            <a:r>
              <a:rPr lang="fr-BE" dirty="0" smtClean="0"/>
              <a:t> analogues</a:t>
            </a:r>
          </a:p>
          <a:p>
            <a:pPr marL="720725" lvl="1" indent="0">
              <a:spcAft>
                <a:spcPts val="600"/>
              </a:spcAft>
              <a:buNone/>
            </a:pPr>
            <a:r>
              <a:rPr lang="fr-BE" dirty="0" smtClean="0"/>
              <a:t>in Botswana and </a:t>
            </a:r>
            <a:r>
              <a:rPr lang="fr-BE" dirty="0" err="1" smtClean="0"/>
              <a:t>Ethiopia</a:t>
            </a:r>
            <a:r>
              <a:rPr lang="fr-BE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fr-BE" dirty="0" smtClean="0"/>
              <a:t>INTERACT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International: </a:t>
            </a:r>
            <a:r>
              <a:rPr lang="fr-BE" dirty="0"/>
              <a:t>s</a:t>
            </a:r>
            <a:r>
              <a:rPr lang="fr-BE" dirty="0" smtClean="0"/>
              <a:t>ervice provision</a:t>
            </a:r>
            <a:endParaRPr lang="fr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661" y="4229100"/>
            <a:ext cx="2614246" cy="196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 </a:t>
            </a:r>
            <a:endParaRPr lang="fr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493" y="616789"/>
            <a:ext cx="4964502" cy="4964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03" y="616789"/>
            <a:ext cx="5549996" cy="4964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4628" y="5649020"/>
            <a:ext cx="1731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000" dirty="0" smtClean="0"/>
              <a:t>© INTERACT</a:t>
            </a:r>
            <a:endParaRPr lang="fr-BE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9914624" y="5638694"/>
            <a:ext cx="1731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000" dirty="0" smtClean="0"/>
              <a:t>© INTERACT</a:t>
            </a:r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7306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4"/>
            <a:ext cx="10905699" cy="4355367"/>
          </a:xfrm>
        </p:spPr>
        <p:txBody>
          <a:bodyPr/>
          <a:lstStyle/>
          <a:p>
            <a:pPr marL="0" indent="0">
              <a:buNone/>
            </a:pPr>
            <a:r>
              <a:rPr lang="fr-BE" dirty="0" err="1" smtClean="0"/>
              <a:t>RIs</a:t>
            </a:r>
            <a:r>
              <a:rPr lang="fr-BE" dirty="0" smtClean="0"/>
              <a:t> are international </a:t>
            </a:r>
            <a:r>
              <a:rPr lang="fr-BE" dirty="0" err="1" smtClean="0"/>
              <a:t>communities</a:t>
            </a:r>
            <a:r>
              <a:rPr lang="fr-BE" dirty="0" smtClean="0"/>
              <a:t>, </a:t>
            </a:r>
            <a:r>
              <a:rPr lang="fr-BE" dirty="0" err="1" smtClean="0"/>
              <a:t>extending</a:t>
            </a:r>
            <a:r>
              <a:rPr lang="fr-BE" dirty="0" smtClean="0"/>
              <a:t> </a:t>
            </a:r>
            <a:r>
              <a:rPr lang="fr-BE" dirty="0" err="1" smtClean="0"/>
              <a:t>beyond</a:t>
            </a:r>
            <a:r>
              <a:rPr lang="fr-BE" dirty="0" smtClean="0"/>
              <a:t> the </a:t>
            </a:r>
            <a:r>
              <a:rPr lang="fr-BE" dirty="0" err="1" smtClean="0"/>
              <a:t>borders</a:t>
            </a:r>
            <a:r>
              <a:rPr lang="fr-BE" dirty="0" smtClean="0"/>
              <a:t> of the EU:</a:t>
            </a:r>
          </a:p>
          <a:p>
            <a:r>
              <a:rPr lang="fr-BE" dirty="0" smtClean="0"/>
              <a:t>Science cases are </a:t>
            </a:r>
            <a:r>
              <a:rPr lang="fr-BE" dirty="0" err="1" smtClean="0"/>
              <a:t>complex</a:t>
            </a:r>
            <a:r>
              <a:rPr lang="fr-BE" dirty="0" smtClean="0"/>
              <a:t> and </a:t>
            </a:r>
            <a:r>
              <a:rPr lang="fr-BE" dirty="0" err="1" smtClean="0"/>
              <a:t>require</a:t>
            </a:r>
            <a:r>
              <a:rPr lang="fr-BE" dirty="0" smtClean="0"/>
              <a:t> international collaboration</a:t>
            </a:r>
          </a:p>
          <a:p>
            <a:r>
              <a:rPr lang="fr-BE" dirty="0"/>
              <a:t>Fields are of a global nature (ex: </a:t>
            </a:r>
            <a:r>
              <a:rPr lang="fr-BE" dirty="0" err="1"/>
              <a:t>climate</a:t>
            </a:r>
            <a:r>
              <a:rPr lang="fr-BE" dirty="0"/>
              <a:t> and </a:t>
            </a:r>
            <a:r>
              <a:rPr lang="fr-BE" dirty="0" err="1"/>
              <a:t>environmental</a:t>
            </a:r>
            <a:r>
              <a:rPr lang="fr-BE" dirty="0"/>
              <a:t> monitoring, global </a:t>
            </a:r>
            <a:r>
              <a:rPr lang="fr-BE" dirty="0" err="1"/>
              <a:t>health</a:t>
            </a:r>
            <a:r>
              <a:rPr lang="fr-BE" dirty="0"/>
              <a:t>…)</a:t>
            </a:r>
          </a:p>
          <a:p>
            <a:r>
              <a:rPr lang="fr-BE" dirty="0" err="1" smtClean="0"/>
              <a:t>Big</a:t>
            </a:r>
            <a:r>
              <a:rPr lang="fr-BE" dirty="0" smtClean="0"/>
              <a:t> </a:t>
            </a:r>
            <a:r>
              <a:rPr lang="fr-BE" dirty="0" err="1" smtClean="0"/>
              <a:t>RIs</a:t>
            </a:r>
            <a:r>
              <a:rPr lang="fr-BE" dirty="0" smtClean="0"/>
              <a:t> are </a:t>
            </a:r>
            <a:r>
              <a:rPr lang="fr-BE" dirty="0" err="1" smtClean="0"/>
              <a:t>costly</a:t>
            </a:r>
            <a:r>
              <a:rPr lang="fr-BE" dirty="0" smtClean="0"/>
              <a:t>, </a:t>
            </a:r>
            <a:r>
              <a:rPr lang="fr-BE" dirty="0" err="1" smtClean="0"/>
              <a:t>require</a:t>
            </a:r>
            <a:r>
              <a:rPr lang="fr-BE" dirty="0" smtClean="0"/>
              <a:t> </a:t>
            </a:r>
            <a:r>
              <a:rPr lang="fr-BE" dirty="0" err="1" smtClean="0"/>
              <a:t>funding</a:t>
            </a:r>
            <a:r>
              <a:rPr lang="fr-BE" dirty="0" smtClean="0"/>
              <a:t> at international </a:t>
            </a:r>
            <a:r>
              <a:rPr lang="fr-BE" dirty="0" err="1" smtClean="0"/>
              <a:t>scale</a:t>
            </a:r>
            <a:endParaRPr lang="fr-BE" dirty="0" smtClean="0"/>
          </a:p>
          <a:p>
            <a:r>
              <a:rPr lang="fr-BE" dirty="0" smtClean="0"/>
              <a:t>Expertise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scarce</a:t>
            </a:r>
            <a:r>
              <a:rPr lang="fr-BE" dirty="0" smtClean="0"/>
              <a:t> and must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shared</a:t>
            </a:r>
            <a:endParaRPr lang="fr-BE" dirty="0" smtClean="0"/>
          </a:p>
          <a:p>
            <a:r>
              <a:rPr lang="fr-BE" dirty="0" smtClean="0"/>
              <a:t>RI people are international </a:t>
            </a:r>
            <a:r>
              <a:rPr lang="fr-BE" dirty="0" err="1" smtClean="0"/>
              <a:t>professionals</a:t>
            </a:r>
            <a:r>
              <a:rPr lang="fr-BE" dirty="0" smtClean="0"/>
              <a:t> </a:t>
            </a:r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RI programme </a:t>
            </a:r>
            <a:r>
              <a:rPr lang="fr-BE" dirty="0" err="1" smtClean="0"/>
              <a:t>is</a:t>
            </a:r>
            <a:r>
              <a:rPr lang="fr-BE" dirty="0" smtClean="0"/>
              <a:t> international by nature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120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500310"/>
            <a:ext cx="10905699" cy="4548798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Grants </a:t>
            </a:r>
            <a:r>
              <a:rPr lang="fr-BE" dirty="0" err="1" smtClean="0"/>
              <a:t>supporting</a:t>
            </a:r>
            <a:r>
              <a:rPr lang="fr-BE" dirty="0" smtClean="0"/>
              <a:t> international </a:t>
            </a:r>
            <a:r>
              <a:rPr lang="fr-BE" dirty="0" err="1" smtClean="0"/>
              <a:t>cooperation</a:t>
            </a:r>
            <a:r>
              <a:rPr lang="fr-BE" dirty="0" smtClean="0"/>
              <a:t> </a:t>
            </a:r>
            <a:r>
              <a:rPr lang="fr-BE" dirty="0" err="1" smtClean="0"/>
              <a:t>policy</a:t>
            </a:r>
            <a:r>
              <a:rPr lang="fr-BE" dirty="0" smtClean="0"/>
              <a:t>:</a:t>
            </a:r>
          </a:p>
          <a:p>
            <a:r>
              <a:rPr lang="fr-BE" dirty="0" err="1" smtClean="0"/>
              <a:t>Projects</a:t>
            </a:r>
            <a:r>
              <a:rPr lang="fr-BE" dirty="0" smtClean="0"/>
              <a:t> </a:t>
            </a:r>
            <a:r>
              <a:rPr lang="fr-BE" dirty="0" err="1" smtClean="0"/>
              <a:t>supporting</a:t>
            </a:r>
            <a:r>
              <a:rPr lang="fr-BE" dirty="0" smtClean="0"/>
              <a:t> international </a:t>
            </a:r>
            <a:r>
              <a:rPr lang="fr-BE" dirty="0" err="1" smtClean="0"/>
              <a:t>landscaping</a:t>
            </a:r>
            <a:r>
              <a:rPr lang="fr-BE" dirty="0"/>
              <a:t>,</a:t>
            </a:r>
            <a:r>
              <a:rPr lang="fr-BE" dirty="0" smtClean="0"/>
              <a:t> </a:t>
            </a:r>
            <a:r>
              <a:rPr lang="fr-BE" dirty="0" err="1" smtClean="0"/>
              <a:t>visibility</a:t>
            </a:r>
            <a:r>
              <a:rPr lang="fr-BE" dirty="0" smtClean="0"/>
              <a:t> of </a:t>
            </a:r>
            <a:r>
              <a:rPr lang="fr-BE" dirty="0" err="1" smtClean="0"/>
              <a:t>RIs</a:t>
            </a:r>
            <a:r>
              <a:rPr lang="fr-BE" dirty="0" smtClean="0"/>
              <a:t>, international RI </a:t>
            </a:r>
            <a:r>
              <a:rPr lang="fr-BE" dirty="0" err="1" smtClean="0"/>
              <a:t>cooperation</a:t>
            </a:r>
            <a:r>
              <a:rPr lang="fr-BE" dirty="0" smtClean="0"/>
              <a:t>: </a:t>
            </a:r>
            <a:r>
              <a:rPr lang="fr-BE" b="1" dirty="0" smtClean="0"/>
              <a:t>RISCAPE</a:t>
            </a:r>
            <a:r>
              <a:rPr lang="fr-BE" dirty="0" smtClean="0"/>
              <a:t>, </a:t>
            </a:r>
            <a:r>
              <a:rPr lang="fr-BE" b="1" dirty="0" smtClean="0"/>
              <a:t>RI-VIS</a:t>
            </a:r>
            <a:r>
              <a:rPr lang="fr-BE" dirty="0" smtClean="0"/>
              <a:t>, support to</a:t>
            </a:r>
            <a:r>
              <a:rPr lang="fr-BE" b="1" dirty="0" smtClean="0"/>
              <a:t> ICRI</a:t>
            </a:r>
            <a:r>
              <a:rPr lang="fr-BE" dirty="0" smtClean="0"/>
              <a:t>…</a:t>
            </a:r>
          </a:p>
          <a:p>
            <a:r>
              <a:rPr lang="fr-BE" dirty="0" err="1" smtClean="0"/>
              <a:t>Projects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a </a:t>
            </a:r>
            <a:r>
              <a:rPr lang="fr-BE" dirty="0" err="1" smtClean="0"/>
              <a:t>geographical</a:t>
            </a:r>
            <a:r>
              <a:rPr lang="fr-BE" dirty="0" smtClean="0"/>
              <a:t> scope:</a:t>
            </a:r>
          </a:p>
          <a:p>
            <a:pPr lvl="1"/>
            <a:r>
              <a:rPr lang="fr-BE" dirty="0" smtClean="0"/>
              <a:t>EU-</a:t>
            </a:r>
            <a:r>
              <a:rPr lang="fr-BE" dirty="0" err="1" smtClean="0"/>
              <a:t>Russia</a:t>
            </a:r>
            <a:r>
              <a:rPr lang="fr-BE" dirty="0" smtClean="0"/>
              <a:t>: </a:t>
            </a:r>
            <a:r>
              <a:rPr lang="fr-BE" b="1" dirty="0" err="1" smtClean="0"/>
              <a:t>CREMLINplus</a:t>
            </a:r>
            <a:r>
              <a:rPr lang="fr-BE" dirty="0" smtClean="0"/>
              <a:t> (</a:t>
            </a:r>
            <a:r>
              <a:rPr lang="fr-BE" dirty="0" err="1" smtClean="0"/>
              <a:t>cooperation</a:t>
            </a:r>
            <a:r>
              <a:rPr lang="fr-BE" dirty="0" smtClean="0"/>
              <a:t> </a:t>
            </a:r>
            <a:r>
              <a:rPr lang="fr-BE" dirty="0" err="1" smtClean="0"/>
              <a:t>between</a:t>
            </a:r>
            <a:r>
              <a:rPr lang="fr-BE" dirty="0" smtClean="0"/>
              <a:t> major </a:t>
            </a:r>
            <a:r>
              <a:rPr lang="fr-BE" dirty="0" err="1" smtClean="0"/>
              <a:t>RIs</a:t>
            </a:r>
            <a:r>
              <a:rPr lang="fr-BE" dirty="0" smtClean="0"/>
              <a:t>, </a:t>
            </a:r>
            <a:r>
              <a:rPr lang="fr-BE" dirty="0" err="1" smtClean="0"/>
              <a:t>access</a:t>
            </a:r>
            <a:r>
              <a:rPr lang="fr-BE" dirty="0" smtClean="0"/>
              <a:t> to </a:t>
            </a:r>
            <a:r>
              <a:rPr lang="fr-BE" dirty="0" err="1" smtClean="0"/>
              <a:t>Russian</a:t>
            </a:r>
            <a:r>
              <a:rPr lang="fr-BE" dirty="0" smtClean="0"/>
              <a:t> </a:t>
            </a:r>
            <a:r>
              <a:rPr lang="fr-BE" dirty="0" err="1" smtClean="0"/>
              <a:t>RIs</a:t>
            </a:r>
            <a:r>
              <a:rPr lang="fr-BE" dirty="0" smtClean="0"/>
              <a:t>, science </a:t>
            </a:r>
            <a:r>
              <a:rPr lang="fr-BE" dirty="0" err="1" smtClean="0"/>
              <a:t>diplomacy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EU-</a:t>
            </a:r>
            <a:r>
              <a:rPr lang="fr-BE" dirty="0" err="1" smtClean="0"/>
              <a:t>Africa</a:t>
            </a:r>
            <a:r>
              <a:rPr lang="fr-BE" dirty="0" smtClean="0"/>
              <a:t>: </a:t>
            </a:r>
            <a:r>
              <a:rPr lang="fr-BE" b="1" dirty="0" smtClean="0"/>
              <a:t>B3-Africa</a:t>
            </a:r>
            <a:r>
              <a:rPr lang="fr-BE" dirty="0" smtClean="0"/>
              <a:t> (</a:t>
            </a:r>
            <a:r>
              <a:rPr lang="fr-BE" dirty="0" err="1"/>
              <a:t>biobanking</a:t>
            </a:r>
            <a:r>
              <a:rPr lang="fr-BE" dirty="0" smtClean="0"/>
              <a:t>), </a:t>
            </a:r>
            <a:r>
              <a:rPr lang="en-US" b="1" dirty="0"/>
              <a:t>SEACRIFOG</a:t>
            </a:r>
            <a:r>
              <a:rPr lang="en-US" dirty="0"/>
              <a:t> (Food Security and Greenhouse Gas </a:t>
            </a:r>
            <a:r>
              <a:rPr lang="en-US" dirty="0" smtClean="0"/>
              <a:t>Observations), </a:t>
            </a:r>
            <a:r>
              <a:rPr lang="en-US" b="1" dirty="0" smtClean="0"/>
              <a:t>JUMPING-JIVE</a:t>
            </a:r>
            <a:r>
              <a:rPr lang="en-US" dirty="0" smtClean="0"/>
              <a:t> (capacity building in radio-astronomy)…</a:t>
            </a:r>
          </a:p>
          <a:p>
            <a:pPr lvl="1"/>
            <a:r>
              <a:rPr lang="en-US" dirty="0" smtClean="0"/>
              <a:t>EU-Latin America and Caribbean: </a:t>
            </a:r>
            <a:r>
              <a:rPr lang="en-US" b="1" dirty="0" smtClean="0"/>
              <a:t>EU-LAC ResInfra </a:t>
            </a:r>
            <a:r>
              <a:rPr lang="en-US" dirty="0" smtClean="0"/>
              <a:t>(new bi-regional partnership on RIs)</a:t>
            </a:r>
          </a:p>
          <a:p>
            <a:pPr lvl="1"/>
            <a:r>
              <a:rPr lang="en-GB" dirty="0" smtClean="0"/>
              <a:t>EU-Middle East: </a:t>
            </a:r>
            <a:r>
              <a:rPr lang="en-GB" b="1" dirty="0" smtClean="0"/>
              <a:t>BEATS</a:t>
            </a:r>
            <a:r>
              <a:rPr lang="en-GB" dirty="0" smtClean="0"/>
              <a:t> (SESAME synchrotron in Jordan)</a:t>
            </a:r>
            <a:endParaRPr lang="fr-BE" dirty="0" smtClean="0"/>
          </a:p>
          <a:p>
            <a:pPr lvl="1"/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International: support to </a:t>
            </a:r>
            <a:r>
              <a:rPr lang="fr-BE" dirty="0" err="1" smtClean="0"/>
              <a:t>policy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835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876" y="3944571"/>
            <a:ext cx="10905699" cy="2676037"/>
          </a:xfrm>
        </p:spPr>
        <p:txBody>
          <a:bodyPr/>
          <a:lstStyle/>
          <a:p>
            <a:r>
              <a:rPr lang="fr-BE" dirty="0" smtClean="0"/>
              <a:t>Continuation of the support to international </a:t>
            </a:r>
            <a:r>
              <a:rPr lang="fr-BE" dirty="0" err="1" smtClean="0"/>
              <a:t>cooperation</a:t>
            </a:r>
            <a:endParaRPr lang="fr-BE" dirty="0" smtClean="0"/>
          </a:p>
          <a:p>
            <a:r>
              <a:rPr lang="fr-BE" dirty="0" err="1" smtClean="0"/>
              <a:t>Example</a:t>
            </a:r>
            <a:r>
              <a:rPr lang="fr-BE" dirty="0" smtClean="0"/>
              <a:t>: the first INFRA call </a:t>
            </a:r>
            <a:r>
              <a:rPr lang="fr-BE" dirty="0" err="1" smtClean="0"/>
              <a:t>included</a:t>
            </a:r>
            <a:r>
              <a:rPr lang="fr-BE" dirty="0" smtClean="0"/>
              <a:t> a </a:t>
            </a:r>
            <a:r>
              <a:rPr lang="fr-BE" dirty="0" err="1" smtClean="0"/>
              <a:t>specific</a:t>
            </a:r>
            <a:r>
              <a:rPr lang="fr-BE" dirty="0" smtClean="0"/>
              <a:t> topic: </a:t>
            </a:r>
            <a:r>
              <a:rPr lang="en-US" dirty="0" smtClean="0"/>
              <a:t>“Strengthen </a:t>
            </a:r>
            <a:r>
              <a:rPr lang="en-US" dirty="0"/>
              <a:t>the bilateral cooperation on research infrastructures with Africa: improving the knowledge base on climate change in </a:t>
            </a:r>
            <a:r>
              <a:rPr lang="en-US" dirty="0" smtClean="0"/>
              <a:t>Africa” (results will be published shortly!)</a:t>
            </a:r>
          </a:p>
          <a:p>
            <a:r>
              <a:rPr lang="en-US" dirty="0" smtClean="0"/>
              <a:t>Other INCO topics in the following calls.</a:t>
            </a:r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International in Horizon Europe</a:t>
            </a:r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40" y="1719890"/>
            <a:ext cx="12256477" cy="20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0C832C39C44741BF79BC38AD5E6610" ma:contentTypeVersion="13" ma:contentTypeDescription="Create a new document." ma:contentTypeScope="" ma:versionID="d4370b114976b9b26aea9055cec7dba8">
  <xsd:schema xmlns:xsd="http://www.w3.org/2001/XMLSchema" xmlns:xs="http://www.w3.org/2001/XMLSchema" xmlns:p="http://schemas.microsoft.com/office/2006/metadata/properties" xmlns:ns2="e2c0e2de-22d9-41f8-bc7f-abe57dc77e95" xmlns:ns3="9e3c11ec-fd1a-4c2a-b1fe-4c21c29a5ff6" targetNamespace="http://schemas.microsoft.com/office/2006/metadata/properties" ma:root="true" ma:fieldsID="cb4aa956c3e0c5e7c35706a4f3bb5644" ns2:_="" ns3:_="">
    <xsd:import namespace="e2c0e2de-22d9-41f8-bc7f-abe57dc77e95"/>
    <xsd:import namespace="9e3c11ec-fd1a-4c2a-b1fe-4c21c29a5f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0e2de-22d9-41f8-bc7f-abe57dc77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c11ec-fd1a-4c2a-b1fe-4c21c29a5ff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BAFCE4-2741-4F8B-A126-DA784DDA3397}"/>
</file>

<file path=customXml/itemProps2.xml><?xml version="1.0" encoding="utf-8"?>
<ds:datastoreItem xmlns:ds="http://schemas.openxmlformats.org/officeDocument/2006/customXml" ds:itemID="{47678235-C962-403E-AF77-D14C97A2FCC2}"/>
</file>

<file path=customXml/itemProps3.xml><?xml version="1.0" encoding="utf-8"?>
<ds:datastoreItem xmlns:ds="http://schemas.openxmlformats.org/officeDocument/2006/customXml" ds:itemID="{618E454C-CC27-46B1-81DB-84FA2550ED2B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11686</TotalTime>
  <Words>718</Words>
  <Application>Microsoft Office PowerPoint</Application>
  <PresentationFormat>Widescreen</PresentationFormat>
  <Paragraphs>83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MS PGothic</vt:lpstr>
      <vt:lpstr>Arial</vt:lpstr>
      <vt:lpstr>Calibri</vt:lpstr>
      <vt:lpstr>EC Square Sans Pro</vt:lpstr>
      <vt:lpstr>EC Square Sans Pro Medium</vt:lpstr>
      <vt:lpstr>Office Theme</vt:lpstr>
      <vt:lpstr>PowerPoint Presentation</vt:lpstr>
      <vt:lpstr>The EU Research Infrastructure programme</vt:lpstr>
      <vt:lpstr>What do we support?</vt:lpstr>
      <vt:lpstr>International: RI design and preparation </vt:lpstr>
      <vt:lpstr>International: service provision</vt:lpstr>
      <vt:lpstr> </vt:lpstr>
      <vt:lpstr>RI programme is international by nature</vt:lpstr>
      <vt:lpstr>International: support to policy</vt:lpstr>
      <vt:lpstr>International in Horizon Europe</vt:lpstr>
      <vt:lpstr>Future INFRA international activities </vt:lpstr>
      <vt:lpstr>Future INFRA international activities 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 transition and Recovery, Resilience and Preparedness, Competitive edge through a stronger ERA for the Future</dc:title>
  <dc:creator>RAVET Julien (RTD)</dc:creator>
  <cp:lastModifiedBy>QUERTENMONT Pierre (RTD)</cp:lastModifiedBy>
  <cp:revision>351</cp:revision>
  <dcterms:created xsi:type="dcterms:W3CDTF">2020-09-25T15:00:15Z</dcterms:created>
  <dcterms:modified xsi:type="dcterms:W3CDTF">2022-01-17T10:17:32Z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0x010100520C832C39C44741BF79BC38AD5E6610</vt:lpwstr>
  </property>
</Properties>
</file>